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3" r:id="rId3"/>
    <p:sldId id="764" r:id="rId4"/>
    <p:sldId id="746" r:id="rId5"/>
    <p:sldId id="727" r:id="rId6"/>
    <p:sldId id="728" r:id="rId7"/>
    <p:sldId id="729" r:id="rId8"/>
    <p:sldId id="765" r:id="rId9"/>
    <p:sldId id="747" r:id="rId10"/>
    <p:sldId id="753" r:id="rId11"/>
    <p:sldId id="754" r:id="rId12"/>
    <p:sldId id="755" r:id="rId13"/>
    <p:sldId id="756" r:id="rId14"/>
    <p:sldId id="759" r:id="rId15"/>
    <p:sldId id="757" r:id="rId16"/>
    <p:sldId id="709" r:id="rId17"/>
    <p:sldId id="766" r:id="rId18"/>
    <p:sldId id="767" r:id="rId19"/>
    <p:sldId id="741" r:id="rId20"/>
    <p:sldId id="740" r:id="rId21"/>
    <p:sldId id="769" r:id="rId22"/>
    <p:sldId id="742" r:id="rId23"/>
    <p:sldId id="770" r:id="rId24"/>
    <p:sldId id="763" r:id="rId25"/>
    <p:sldId id="749" r:id="rId26"/>
    <p:sldId id="760" r:id="rId27"/>
    <p:sldId id="748" r:id="rId28"/>
    <p:sldId id="761" r:id="rId29"/>
    <p:sldId id="762" r:id="rId30"/>
    <p:sldId id="768" r:id="rId31"/>
    <p:sldId id="26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5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E6959-CA8A-4117-B51E-74FC3CB0874F}" v="2693" dt="2025-04-30T06:14:18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chi Lai" userId="a02dbddbf9803bfa" providerId="LiveId" clId="{36BE6959-CA8A-4117-B51E-74FC3CB0874F}"/>
    <pc:docChg chg="undo custSel addSld modSld">
      <pc:chgData name="Wenchi Lai" userId="a02dbddbf9803bfa" providerId="LiveId" clId="{36BE6959-CA8A-4117-B51E-74FC3CB0874F}" dt="2025-04-30T06:14:18.454" v="7807"/>
      <pc:docMkLst>
        <pc:docMk/>
      </pc:docMkLst>
      <pc:sldChg chg="modSp mod">
        <pc:chgData name="Wenchi Lai" userId="a02dbddbf9803bfa" providerId="LiveId" clId="{36BE6959-CA8A-4117-B51E-74FC3CB0874F}" dt="2025-04-26T03:41:50.734" v="12"/>
        <pc:sldMkLst>
          <pc:docMk/>
          <pc:sldMk cId="1010491768" sldId="256"/>
        </pc:sldMkLst>
        <pc:spChg chg="mod">
          <ac:chgData name="Wenchi Lai" userId="a02dbddbf9803bfa" providerId="LiveId" clId="{36BE6959-CA8A-4117-B51E-74FC3CB0874F}" dt="2025-04-26T03:41:50.734" v="12"/>
          <ac:spMkLst>
            <pc:docMk/>
            <pc:sldMk cId="1010491768" sldId="256"/>
            <ac:spMk id="5" creationId="{01FBD531-472F-4CB9-A074-F945AD19211B}"/>
          </ac:spMkLst>
        </pc:spChg>
      </pc:sldChg>
      <pc:sldChg chg="modSp mod">
        <pc:chgData name="Wenchi Lai" userId="a02dbddbf9803bfa" providerId="LiveId" clId="{36BE6959-CA8A-4117-B51E-74FC3CB0874F}" dt="2025-04-30T05:22:02.707" v="7692"/>
        <pc:sldMkLst>
          <pc:docMk/>
          <pc:sldMk cId="815197890" sldId="263"/>
        </pc:sldMkLst>
        <pc:spChg chg="mod">
          <ac:chgData name="Wenchi Lai" userId="a02dbddbf9803bfa" providerId="LiveId" clId="{36BE6959-CA8A-4117-B51E-74FC3CB0874F}" dt="2025-04-30T05:12:03.037" v="7674" actId="20577"/>
          <ac:spMkLst>
            <pc:docMk/>
            <pc:sldMk cId="815197890" sldId="263"/>
            <ac:spMk id="3" creationId="{2C044C52-4F0E-47FE-9095-5C1E41E18222}"/>
          </ac:spMkLst>
        </pc:spChg>
        <pc:spChg chg="mod">
          <ac:chgData name="Wenchi Lai" userId="a02dbddbf9803bfa" providerId="LiveId" clId="{36BE6959-CA8A-4117-B51E-74FC3CB0874F}" dt="2025-04-30T05:22:02.707" v="7692"/>
          <ac:spMkLst>
            <pc:docMk/>
            <pc:sldMk cId="815197890" sldId="263"/>
            <ac:spMk id="4" creationId="{DC496B5C-5F5D-4229-8F6B-45F724554056}"/>
          </ac:spMkLst>
        </pc:spChg>
      </pc:sldChg>
      <pc:sldChg chg="addSp delSp modSp mod modClrScheme chgLayout">
        <pc:chgData name="Wenchi Lai" userId="a02dbddbf9803bfa" providerId="LiveId" clId="{36BE6959-CA8A-4117-B51E-74FC3CB0874F}" dt="2025-04-28T04:25:54.851" v="2358"/>
        <pc:sldMkLst>
          <pc:docMk/>
          <pc:sldMk cId="721267356" sldId="709"/>
        </pc:sldMkLst>
        <pc:spChg chg="mod ord">
          <ac:chgData name="Wenchi Lai" userId="a02dbddbf9803bfa" providerId="LiveId" clId="{36BE6959-CA8A-4117-B51E-74FC3CB0874F}" dt="2025-04-28T04:25:09.327" v="2347" actId="700"/>
          <ac:spMkLst>
            <pc:docMk/>
            <pc:sldMk cId="721267356" sldId="709"/>
            <ac:spMk id="5" creationId="{FF68EA29-2A95-B34E-663A-149DBC2B9B47}"/>
          </ac:spMkLst>
        </pc:spChg>
        <pc:spChg chg="mod ord">
          <ac:chgData name="Wenchi Lai" userId="a02dbddbf9803bfa" providerId="LiveId" clId="{36BE6959-CA8A-4117-B51E-74FC3CB0874F}" dt="2025-04-28T04:25:09.327" v="2347" actId="700"/>
          <ac:spMkLst>
            <pc:docMk/>
            <pc:sldMk cId="721267356" sldId="709"/>
            <ac:spMk id="6" creationId="{245FD5B6-E668-D133-7336-7B07EF30B94D}"/>
          </ac:spMkLst>
        </pc:spChg>
        <pc:spChg chg="add mod">
          <ac:chgData name="Wenchi Lai" userId="a02dbddbf9803bfa" providerId="LiveId" clId="{36BE6959-CA8A-4117-B51E-74FC3CB0874F}" dt="2025-04-28T04:25:54.851" v="2358"/>
          <ac:spMkLst>
            <pc:docMk/>
            <pc:sldMk cId="721267356" sldId="709"/>
            <ac:spMk id="11" creationId="{914BA82D-EFA8-FC89-1CEA-7949ECD55DFC}"/>
          </ac:spMkLst>
        </pc:spChg>
        <pc:picChg chg="add mod">
          <ac:chgData name="Wenchi Lai" userId="a02dbddbf9803bfa" providerId="LiveId" clId="{36BE6959-CA8A-4117-B51E-74FC3CB0874F}" dt="2025-04-28T04:25:43.990" v="2357" actId="1076"/>
          <ac:picMkLst>
            <pc:docMk/>
            <pc:sldMk cId="721267356" sldId="709"/>
            <ac:picMk id="10" creationId="{2D820636-19EA-6C1B-3501-4DFE78E11507}"/>
          </ac:picMkLst>
        </pc:picChg>
      </pc:sldChg>
      <pc:sldChg chg="add">
        <pc:chgData name="Wenchi Lai" userId="a02dbddbf9803bfa" providerId="LiveId" clId="{36BE6959-CA8A-4117-B51E-74FC3CB0874F}" dt="2025-04-28T02:34:29.382" v="13"/>
        <pc:sldMkLst>
          <pc:docMk/>
          <pc:sldMk cId="1702581880" sldId="727"/>
        </pc:sldMkLst>
      </pc:sldChg>
      <pc:sldChg chg="add">
        <pc:chgData name="Wenchi Lai" userId="a02dbddbf9803bfa" providerId="LiveId" clId="{36BE6959-CA8A-4117-B51E-74FC3CB0874F}" dt="2025-04-28T02:34:29.382" v="13"/>
        <pc:sldMkLst>
          <pc:docMk/>
          <pc:sldMk cId="86751349" sldId="728"/>
        </pc:sldMkLst>
      </pc:sldChg>
      <pc:sldChg chg="add">
        <pc:chgData name="Wenchi Lai" userId="a02dbddbf9803bfa" providerId="LiveId" clId="{36BE6959-CA8A-4117-B51E-74FC3CB0874F}" dt="2025-04-28T02:34:29.382" v="13"/>
        <pc:sldMkLst>
          <pc:docMk/>
          <pc:sldMk cId="3686498779" sldId="729"/>
        </pc:sldMkLst>
      </pc:sldChg>
      <pc:sldChg chg="add">
        <pc:chgData name="Wenchi Lai" userId="a02dbddbf9803bfa" providerId="LiveId" clId="{36BE6959-CA8A-4117-B51E-74FC3CB0874F}" dt="2025-04-28T03:15:40.234" v="14"/>
        <pc:sldMkLst>
          <pc:docMk/>
          <pc:sldMk cId="1799833728" sldId="746"/>
        </pc:sldMkLst>
      </pc:sldChg>
      <pc:sldChg chg="modSp mod">
        <pc:chgData name="Wenchi Lai" userId="a02dbddbf9803bfa" providerId="LiveId" clId="{36BE6959-CA8A-4117-B51E-74FC3CB0874F}" dt="2025-04-30T06:12:35.670" v="7693"/>
        <pc:sldMkLst>
          <pc:docMk/>
          <pc:sldMk cId="4138140919" sldId="754"/>
        </pc:sldMkLst>
        <pc:spChg chg="mod">
          <ac:chgData name="Wenchi Lai" userId="a02dbddbf9803bfa" providerId="LiveId" clId="{36BE6959-CA8A-4117-B51E-74FC3CB0874F}" dt="2025-04-30T06:12:35.670" v="7693"/>
          <ac:spMkLst>
            <pc:docMk/>
            <pc:sldMk cId="4138140919" sldId="754"/>
            <ac:spMk id="4" creationId="{C8B8D68E-2106-7A96-DAC8-F98AEB362E23}"/>
          </ac:spMkLst>
        </pc:spChg>
      </pc:sldChg>
      <pc:sldChg chg="modSp mod">
        <pc:chgData name="Wenchi Lai" userId="a02dbddbf9803bfa" providerId="LiveId" clId="{36BE6959-CA8A-4117-B51E-74FC3CB0874F}" dt="2025-04-30T06:14:18.454" v="7807"/>
        <pc:sldMkLst>
          <pc:docMk/>
          <pc:sldMk cId="2228101792" sldId="763"/>
        </pc:sldMkLst>
        <pc:spChg chg="mod">
          <ac:chgData name="Wenchi Lai" userId="a02dbddbf9803bfa" providerId="LiveId" clId="{36BE6959-CA8A-4117-B51E-74FC3CB0874F}" dt="2025-04-30T06:14:18.454" v="7807"/>
          <ac:spMkLst>
            <pc:docMk/>
            <pc:sldMk cId="2228101792" sldId="763"/>
            <ac:spMk id="4" creationId="{4180BA51-A08D-7162-5B0A-E7B9CCA862A9}"/>
          </ac:spMkLst>
        </pc:spChg>
      </pc:sldChg>
      <pc:sldChg chg="add">
        <pc:chgData name="Wenchi Lai" userId="a02dbddbf9803bfa" providerId="LiveId" clId="{36BE6959-CA8A-4117-B51E-74FC3CB0874F}" dt="2025-04-28T03:15:40.234" v="14"/>
        <pc:sldMkLst>
          <pc:docMk/>
          <pc:sldMk cId="3595053051" sldId="764"/>
        </pc:sldMkLst>
      </pc:sldChg>
      <pc:sldChg chg="modSp add mod">
        <pc:chgData name="Wenchi Lai" userId="a02dbddbf9803bfa" providerId="LiveId" clId="{36BE6959-CA8A-4117-B51E-74FC3CB0874F}" dt="2025-04-28T03:32:26.507" v="2196" actId="20577"/>
        <pc:sldMkLst>
          <pc:docMk/>
          <pc:sldMk cId="2037723984" sldId="765"/>
        </pc:sldMkLst>
        <pc:spChg chg="mod">
          <ac:chgData name="Wenchi Lai" userId="a02dbddbf9803bfa" providerId="LiveId" clId="{36BE6959-CA8A-4117-B51E-74FC3CB0874F}" dt="2025-04-28T03:17:16.823" v="123"/>
          <ac:spMkLst>
            <pc:docMk/>
            <pc:sldMk cId="2037723984" sldId="765"/>
            <ac:spMk id="5" creationId="{893C525B-1744-23D8-6586-A3818E0FCED7}"/>
          </ac:spMkLst>
        </pc:spChg>
        <pc:spChg chg="mod">
          <ac:chgData name="Wenchi Lai" userId="a02dbddbf9803bfa" providerId="LiveId" clId="{36BE6959-CA8A-4117-B51E-74FC3CB0874F}" dt="2025-04-28T03:32:26.507" v="2196" actId="20577"/>
          <ac:spMkLst>
            <pc:docMk/>
            <pc:sldMk cId="2037723984" sldId="765"/>
            <ac:spMk id="6" creationId="{BABAEA20-5574-3519-791D-4217DB2626F3}"/>
          </ac:spMkLst>
        </pc:spChg>
      </pc:sldChg>
      <pc:sldChg chg="modSp add mod">
        <pc:chgData name="Wenchi Lai" userId="a02dbddbf9803bfa" providerId="LiveId" clId="{36BE6959-CA8A-4117-B51E-74FC3CB0874F}" dt="2025-04-28T04:36:30.800" v="3841"/>
        <pc:sldMkLst>
          <pc:docMk/>
          <pc:sldMk cId="653677323" sldId="766"/>
        </pc:sldMkLst>
        <pc:spChg chg="mod">
          <ac:chgData name="Wenchi Lai" userId="a02dbddbf9803bfa" providerId="LiveId" clId="{36BE6959-CA8A-4117-B51E-74FC3CB0874F}" dt="2025-04-28T04:36:30.800" v="3841"/>
          <ac:spMkLst>
            <pc:docMk/>
            <pc:sldMk cId="653677323" sldId="766"/>
            <ac:spMk id="6" creationId="{4A0A42B8-EA39-22AC-713D-F9347AF5C481}"/>
          </ac:spMkLst>
        </pc:spChg>
      </pc:sldChg>
      <pc:sldChg chg="modSp add mod">
        <pc:chgData name="Wenchi Lai" userId="a02dbddbf9803bfa" providerId="LiveId" clId="{36BE6959-CA8A-4117-B51E-74FC3CB0874F}" dt="2025-04-28T06:09:04.599" v="5214"/>
        <pc:sldMkLst>
          <pc:docMk/>
          <pc:sldMk cId="866926846" sldId="767"/>
        </pc:sldMkLst>
        <pc:spChg chg="mod">
          <ac:chgData name="Wenchi Lai" userId="a02dbddbf9803bfa" providerId="LiveId" clId="{36BE6959-CA8A-4117-B51E-74FC3CB0874F}" dt="2025-04-28T06:04:03.526" v="4532" actId="20577"/>
          <ac:spMkLst>
            <pc:docMk/>
            <pc:sldMk cId="866926846" sldId="767"/>
            <ac:spMk id="4" creationId="{4B38EA2B-C088-87D5-B85B-B8B7D6B45AF6}"/>
          </ac:spMkLst>
        </pc:spChg>
        <pc:spChg chg="mod">
          <ac:chgData name="Wenchi Lai" userId="a02dbddbf9803bfa" providerId="LiveId" clId="{36BE6959-CA8A-4117-B51E-74FC3CB0874F}" dt="2025-04-28T06:09:04.599" v="5214"/>
          <ac:spMkLst>
            <pc:docMk/>
            <pc:sldMk cId="866926846" sldId="767"/>
            <ac:spMk id="6" creationId="{84183FA6-3A7C-7264-BF00-AECC247CB501}"/>
          </ac:spMkLst>
        </pc:spChg>
      </pc:sldChg>
      <pc:sldChg chg="modSp add mod">
        <pc:chgData name="Wenchi Lai" userId="a02dbddbf9803bfa" providerId="LiveId" clId="{36BE6959-CA8A-4117-B51E-74FC3CB0874F}" dt="2025-04-28T06:16:49.122" v="6258"/>
        <pc:sldMkLst>
          <pc:docMk/>
          <pc:sldMk cId="1404232519" sldId="768"/>
        </pc:sldMkLst>
        <pc:spChg chg="mod">
          <ac:chgData name="Wenchi Lai" userId="a02dbddbf9803bfa" providerId="LiveId" clId="{36BE6959-CA8A-4117-B51E-74FC3CB0874F}" dt="2025-04-28T06:11:03.271" v="5216"/>
          <ac:spMkLst>
            <pc:docMk/>
            <pc:sldMk cId="1404232519" sldId="768"/>
            <ac:spMk id="3" creationId="{5ABD0410-8606-7C1E-F257-FCD1CC56834A}"/>
          </ac:spMkLst>
        </pc:spChg>
        <pc:spChg chg="mod">
          <ac:chgData name="Wenchi Lai" userId="a02dbddbf9803bfa" providerId="LiveId" clId="{36BE6959-CA8A-4117-B51E-74FC3CB0874F}" dt="2025-04-28T06:16:49.122" v="6258"/>
          <ac:spMkLst>
            <pc:docMk/>
            <pc:sldMk cId="1404232519" sldId="768"/>
            <ac:spMk id="4" creationId="{0E26AD9F-6E07-B121-E339-F845C491B5E0}"/>
          </ac:spMkLst>
        </pc:spChg>
      </pc:sldChg>
      <pc:sldChg chg="addSp delSp modSp new mod modClrScheme chgLayout">
        <pc:chgData name="Wenchi Lai" userId="a02dbddbf9803bfa" providerId="LiveId" clId="{36BE6959-CA8A-4117-B51E-74FC3CB0874F}" dt="2025-04-28T06:43:04.746" v="6460" actId="14100"/>
        <pc:sldMkLst>
          <pc:docMk/>
          <pc:sldMk cId="541024342" sldId="769"/>
        </pc:sldMkLst>
        <pc:spChg chg="add mod ord">
          <ac:chgData name="Wenchi Lai" userId="a02dbddbf9803bfa" providerId="LiveId" clId="{36BE6959-CA8A-4117-B51E-74FC3CB0874F}" dt="2025-04-28T06:28:10.616" v="6260" actId="700"/>
          <ac:spMkLst>
            <pc:docMk/>
            <pc:sldMk cId="541024342" sldId="769"/>
            <ac:spMk id="5" creationId="{00A283E0-330E-83C9-7C8F-EC4D03252C95}"/>
          </ac:spMkLst>
        </pc:spChg>
        <pc:spChg chg="add mod ord">
          <ac:chgData name="Wenchi Lai" userId="a02dbddbf9803bfa" providerId="LiveId" clId="{36BE6959-CA8A-4117-B51E-74FC3CB0874F}" dt="2025-04-28T06:29:28.514" v="6350" actId="14100"/>
          <ac:spMkLst>
            <pc:docMk/>
            <pc:sldMk cId="541024342" sldId="769"/>
            <ac:spMk id="7" creationId="{D96B279F-7491-E9E6-8E38-C63FFE2970AA}"/>
          </ac:spMkLst>
        </pc:spChg>
        <pc:spChg chg="add mod ord">
          <ac:chgData name="Wenchi Lai" userId="a02dbddbf9803bfa" providerId="LiveId" clId="{36BE6959-CA8A-4117-B51E-74FC3CB0874F}" dt="2025-04-28T06:42:33.341" v="6454" actId="5793"/>
          <ac:spMkLst>
            <pc:docMk/>
            <pc:sldMk cId="541024342" sldId="769"/>
            <ac:spMk id="8" creationId="{119476FA-7104-091D-E556-3C4DF1312F51}"/>
          </ac:spMkLst>
        </pc:spChg>
        <pc:picChg chg="add mod">
          <ac:chgData name="Wenchi Lai" userId="a02dbddbf9803bfa" providerId="LiveId" clId="{36BE6959-CA8A-4117-B51E-74FC3CB0874F}" dt="2025-04-28T06:28:36.482" v="6261" actId="931"/>
          <ac:picMkLst>
            <pc:docMk/>
            <pc:sldMk cId="541024342" sldId="769"/>
            <ac:picMk id="10" creationId="{8BA2F2BD-F124-1D70-C5B5-82F556D954C4}"/>
          </ac:picMkLst>
        </pc:picChg>
        <pc:picChg chg="add mod">
          <ac:chgData name="Wenchi Lai" userId="a02dbddbf9803bfa" providerId="LiveId" clId="{36BE6959-CA8A-4117-B51E-74FC3CB0874F}" dt="2025-04-28T06:43:04.746" v="6460" actId="14100"/>
          <ac:picMkLst>
            <pc:docMk/>
            <pc:sldMk cId="541024342" sldId="769"/>
            <ac:picMk id="11" creationId="{BFE3C6CF-2707-B551-AE20-8D6828DA4349}"/>
          </ac:picMkLst>
        </pc:picChg>
      </pc:sldChg>
      <pc:sldChg chg="addSp delSp modSp add mod">
        <pc:chgData name="Wenchi Lai" userId="a02dbddbf9803bfa" providerId="LiveId" clId="{36BE6959-CA8A-4117-B51E-74FC3CB0874F}" dt="2025-04-28T06:51:37.959" v="7673" actId="20577"/>
        <pc:sldMkLst>
          <pc:docMk/>
          <pc:sldMk cId="1001438175" sldId="770"/>
        </pc:sldMkLst>
        <pc:spChg chg="mod">
          <ac:chgData name="Wenchi Lai" userId="a02dbddbf9803bfa" providerId="LiveId" clId="{36BE6959-CA8A-4117-B51E-74FC3CB0874F}" dt="2025-04-28T06:43:54.954" v="6461" actId="21"/>
          <ac:spMkLst>
            <pc:docMk/>
            <pc:sldMk cId="1001438175" sldId="770"/>
            <ac:spMk id="7" creationId="{DDE53354-8D40-14DC-53D2-23B5C88E8D89}"/>
          </ac:spMkLst>
        </pc:spChg>
        <pc:spChg chg="mod">
          <ac:chgData name="Wenchi Lai" userId="a02dbddbf9803bfa" providerId="LiveId" clId="{36BE6959-CA8A-4117-B51E-74FC3CB0874F}" dt="2025-04-28T06:51:37.959" v="7673" actId="20577"/>
          <ac:spMkLst>
            <pc:docMk/>
            <pc:sldMk cId="1001438175" sldId="770"/>
            <ac:spMk id="8" creationId="{3DE93F2F-42DE-A525-40A4-B347B4CFFF3E}"/>
          </ac:spMkLst>
        </pc:spChg>
        <pc:picChg chg="add mod">
          <ac:chgData name="Wenchi Lai" userId="a02dbddbf9803bfa" providerId="LiveId" clId="{36BE6959-CA8A-4117-B51E-74FC3CB0874F}" dt="2025-04-28T06:34:02.788" v="6355" actId="931"/>
          <ac:picMkLst>
            <pc:docMk/>
            <pc:sldMk cId="1001438175" sldId="770"/>
            <ac:picMk id="6" creationId="{39589672-C46F-947E-9C3F-3F595A8CE2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41024-6A9E-1541-B97B-6F147C0B7510}" type="datetimeFigureOut">
              <a:rPr kumimoji="1" lang="zh-TW" altLang="en-US" smtClean="0"/>
              <a:t>2025/4/30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AD26-DDC9-6C47-83B0-C2483AD50B2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70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7">
            <a:extLst>
              <a:ext uri="{FF2B5EF4-FFF2-40B4-BE49-F238E27FC236}">
                <a16:creationId xmlns:a16="http://schemas.microsoft.com/office/drawing/2014/main" id="{BB06B1CC-2F91-4327-B316-103239B565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6217" y="2207837"/>
            <a:ext cx="10204450" cy="8235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2pPr>
            <a:lvl3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3pPr>
            <a:lvl4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4pPr>
            <a:lvl5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5pPr>
          </a:lstStyle>
          <a:p>
            <a:r>
              <a:rPr lang="zh-TW" altLang="en-US" dirty="0"/>
              <a:t>按一下以編輯標題樣式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E7F2BF7-0CA2-4982-B381-61DF3FCF6C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217" y="3353572"/>
            <a:ext cx="10204450" cy="69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2pPr>
            <a:lvl3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3pPr>
            <a:lvl4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4pPr>
            <a:lvl5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5pPr>
          </a:lstStyle>
          <a:p>
            <a:r>
              <a:rPr lang="zh-TW" altLang="en-US" dirty="0"/>
              <a:t>按一下以編輯子標題樣式</a:t>
            </a:r>
          </a:p>
        </p:txBody>
      </p:sp>
      <p:sp>
        <p:nvSpPr>
          <p:cNvPr id="9" name="圖片版面配置區 16">
            <a:extLst>
              <a:ext uri="{FF2B5EF4-FFF2-40B4-BE49-F238E27FC236}">
                <a16:creationId xmlns:a16="http://schemas.microsoft.com/office/drawing/2014/main" id="{AFE0F521-F314-414C-9BD7-90862F38E3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725" y="3132138"/>
            <a:ext cx="10204450" cy="120650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16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7">
            <a:extLst>
              <a:ext uri="{FF2B5EF4-FFF2-40B4-BE49-F238E27FC236}">
                <a16:creationId xmlns:a16="http://schemas.microsoft.com/office/drawing/2014/main" id="{1A82154B-BAE1-466C-ABE5-B42DEC2D41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03643" y="1052628"/>
            <a:ext cx="10204450" cy="1095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2pPr>
            <a:lvl3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3pPr>
            <a:lvl4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4pPr>
            <a:lvl5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91704051-A741-4591-85C1-557B25ABD8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03643" y="2257451"/>
            <a:ext cx="10204450" cy="1095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2pPr>
            <a:lvl3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3pPr>
            <a:lvl4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4pPr>
            <a:lvl5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9" name="內容版面配置區 7">
            <a:extLst>
              <a:ext uri="{FF2B5EF4-FFF2-40B4-BE49-F238E27FC236}">
                <a16:creationId xmlns:a16="http://schemas.microsoft.com/office/drawing/2014/main" id="{69BCDE74-EB68-4C83-9688-F9472F0957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9610" y="1044214"/>
            <a:ext cx="1814033" cy="1095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2pPr>
            <a:lvl3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3pPr>
            <a:lvl4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4pPr>
            <a:lvl5pPr>
              <a:defRPr sz="600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defRPr>
            </a:lvl5pPr>
          </a:lstStyle>
          <a:p>
            <a:pPr lvl="0"/>
            <a:r>
              <a:rPr lang="en-US" altLang="zh-TW" dirty="0"/>
              <a:t>01</a:t>
            </a:r>
            <a:endParaRPr lang="zh-TW" altLang="en-US" dirty="0"/>
          </a:p>
        </p:txBody>
      </p:sp>
      <p:sp>
        <p:nvSpPr>
          <p:cNvPr id="10" name="圖片版面配置區 16">
            <a:extLst>
              <a:ext uri="{FF2B5EF4-FFF2-40B4-BE49-F238E27FC236}">
                <a16:creationId xmlns:a16="http://schemas.microsoft.com/office/drawing/2014/main" id="{B0AB6191-266B-41F7-B56E-859332AADC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V="1">
            <a:off x="1891073" y="1052628"/>
            <a:ext cx="136134" cy="4597673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776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個人簡介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16">
            <a:extLst>
              <a:ext uri="{FF2B5EF4-FFF2-40B4-BE49-F238E27FC236}">
                <a16:creationId xmlns:a16="http://schemas.microsoft.com/office/drawing/2014/main" id="{4E90801A-6D64-4464-BA2C-180EF5F04C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1335973" y="1809003"/>
            <a:ext cx="45719" cy="3660149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 dirty="0"/>
          </a:p>
        </p:txBody>
      </p:sp>
      <p:sp>
        <p:nvSpPr>
          <p:cNvPr id="8" name="圖片版面配置區 16">
            <a:extLst>
              <a:ext uri="{FF2B5EF4-FFF2-40B4-BE49-F238E27FC236}">
                <a16:creationId xmlns:a16="http://schemas.microsoft.com/office/drawing/2014/main" id="{DAE7CE7B-3849-4F16-A49C-F2994A1209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5038402" y="1776550"/>
            <a:ext cx="45719" cy="3660149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 dirty="0"/>
          </a:p>
        </p:txBody>
      </p:sp>
      <p:sp>
        <p:nvSpPr>
          <p:cNvPr id="9" name="內容版面配置區 23">
            <a:extLst>
              <a:ext uri="{FF2B5EF4-FFF2-40B4-BE49-F238E27FC236}">
                <a16:creationId xmlns:a16="http://schemas.microsoft.com/office/drawing/2014/main" id="{75329905-8B46-4480-8C0A-307FB1E1C2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474788" y="1809750"/>
            <a:ext cx="2989262" cy="3659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r>
              <a:rPr lang="zh-TW" altLang="en-US" dirty="0">
                <a:effectLst/>
              </a:rPr>
              <a:t>台灣大學法律學研究所所碩士</a:t>
            </a:r>
          </a:p>
        </p:txBody>
      </p:sp>
      <p:sp>
        <p:nvSpPr>
          <p:cNvPr id="10" name="內容版面配置區 23">
            <a:extLst>
              <a:ext uri="{FF2B5EF4-FFF2-40B4-BE49-F238E27FC236}">
                <a16:creationId xmlns:a16="http://schemas.microsoft.com/office/drawing/2014/main" id="{169BAB19-5BEB-4AB3-90C3-71FE11D0C30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52710" y="1812742"/>
            <a:ext cx="2989262" cy="4070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r>
              <a:rPr lang="zh-TW" altLang="en-US" dirty="0">
                <a:effectLst/>
              </a:rPr>
              <a:t>當文創遇上法律</a:t>
            </a:r>
            <a:r>
              <a:rPr lang="en-US" altLang="zh-TW" dirty="0">
                <a:effectLst/>
              </a:rPr>
              <a:t>—</a:t>
            </a:r>
            <a:r>
              <a:rPr lang="zh-TW" altLang="en-US" dirty="0">
                <a:effectLst/>
              </a:rPr>
              <a:t>智慧財產的運用</a:t>
            </a:r>
          </a:p>
        </p:txBody>
      </p:sp>
      <p:sp>
        <p:nvSpPr>
          <p:cNvPr id="11" name="內容版面配置區 26">
            <a:extLst>
              <a:ext uri="{FF2B5EF4-FFF2-40B4-BE49-F238E27FC236}">
                <a16:creationId xmlns:a16="http://schemas.microsoft.com/office/drawing/2014/main" id="{9DFEFEE1-147A-4B36-8E9C-45539485B1D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5950" y="1138237"/>
            <a:ext cx="4133850" cy="6383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r>
              <a:rPr lang="en-US" altLang="zh-TW" dirty="0">
                <a:effectLst/>
              </a:rPr>
              <a:t>wenchi@is-law.com</a:t>
            </a:r>
          </a:p>
          <a:p>
            <a:r>
              <a:rPr lang="en-US" altLang="zh-TW" dirty="0">
                <a:effectLst/>
              </a:rPr>
              <a:t>T. 886-2-27723152 #222</a:t>
            </a:r>
            <a:endParaRPr lang="zh-TW" altLang="en-US" dirty="0"/>
          </a:p>
        </p:txBody>
      </p:sp>
      <p:sp>
        <p:nvSpPr>
          <p:cNvPr id="12" name="內容版面配置區 4">
            <a:extLst>
              <a:ext uri="{FF2B5EF4-FFF2-40B4-BE49-F238E27FC236}">
                <a16:creationId xmlns:a16="http://schemas.microsoft.com/office/drawing/2014/main" id="{BCCECB18-7416-40B3-B616-FD5AAE4CF8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505931" y="1830537"/>
            <a:ext cx="971310" cy="447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rgbClr val="E9931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FontTx/>
              <a:buNone/>
              <a:defRPr>
                <a:solidFill>
                  <a:srgbClr val="E9931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FontTx/>
              <a:buNone/>
              <a:defRPr>
                <a:solidFill>
                  <a:srgbClr val="E9931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FontTx/>
              <a:buNone/>
              <a:defRPr>
                <a:solidFill>
                  <a:srgbClr val="E9931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FontTx/>
              <a:buNone/>
              <a:defRPr>
                <a:solidFill>
                  <a:srgbClr val="E9931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著作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8202E196-494B-4AF7-BDCE-FB83B831A86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5950" y="499642"/>
            <a:ext cx="4133850" cy="497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FontTx/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FontTx/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FontTx/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FontTx/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>
                <a:effectLst/>
              </a:rPr>
              <a:t>賴文智律師</a:t>
            </a:r>
            <a:endParaRPr lang="zh-TW" altLang="en-US" dirty="0"/>
          </a:p>
        </p:txBody>
      </p:sp>
      <p:sp>
        <p:nvSpPr>
          <p:cNvPr id="14" name="圖片版面配置區 3">
            <a:extLst>
              <a:ext uri="{FF2B5EF4-FFF2-40B4-BE49-F238E27FC236}">
                <a16:creationId xmlns:a16="http://schemas.microsoft.com/office/drawing/2014/main" id="{E9113002-5EB6-426A-A4F8-4518FB6DF69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83588" y="606425"/>
            <a:ext cx="3492500" cy="5614988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9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16">
            <a:extLst>
              <a:ext uri="{FF2B5EF4-FFF2-40B4-BE49-F238E27FC236}">
                <a16:creationId xmlns:a16="http://schemas.microsoft.com/office/drawing/2014/main" id="{FD943E08-2547-4231-AC35-4BF5303F86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 flipV="1">
            <a:off x="5880814" y="-3677639"/>
            <a:ext cx="83809" cy="10204450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193ACDB5-C737-48FF-9012-C846AAB64D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3275" y="666750"/>
            <a:ext cx="10221669" cy="649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文字版面配置區 6">
            <a:extLst>
              <a:ext uri="{FF2B5EF4-FFF2-40B4-BE49-F238E27FC236}">
                <a16:creationId xmlns:a16="http://schemas.microsoft.com/office/drawing/2014/main" id="{5434925B-2CFC-472C-8707-57B6C33489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10221669" cy="423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</a:t>
            </a:r>
          </a:p>
        </p:txBody>
      </p:sp>
    </p:spTree>
    <p:extLst>
      <p:ext uri="{BB962C8B-B14F-4D97-AF65-F5344CB8AC3E}">
        <p14:creationId xmlns:p14="http://schemas.microsoft.com/office/powerpoint/2010/main" val="229899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文附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16">
            <a:extLst>
              <a:ext uri="{FF2B5EF4-FFF2-40B4-BE49-F238E27FC236}">
                <a16:creationId xmlns:a16="http://schemas.microsoft.com/office/drawing/2014/main" id="{C74DA45F-AE22-43E1-926A-7D048D1EC2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 flipV="1">
            <a:off x="3822736" y="-1628195"/>
            <a:ext cx="67517" cy="6106527"/>
          </a:xfrm>
          <a:prstGeom prst="rect">
            <a:avLst/>
          </a:prstGeom>
          <a:solidFill>
            <a:srgbClr val="E9931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A88B3E1-E2CF-4E70-B204-07B0A0CAFB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6138" y="666750"/>
            <a:ext cx="4443412" cy="544353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CD3E30D-BF04-4700-8DA8-F20CDD5ABC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3275" y="666750"/>
            <a:ext cx="6107113" cy="649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None/>
              <a:defRPr sz="32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0319EE0-993B-420C-BA6D-6E7E74C05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6107113" cy="423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9144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3716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828800" indent="0">
              <a:buNone/>
              <a:defRPr sz="1600">
                <a:solidFill>
                  <a:srgbClr val="1A56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</a:t>
            </a:r>
          </a:p>
        </p:txBody>
      </p:sp>
    </p:spTree>
    <p:extLst>
      <p:ext uri="{BB962C8B-B14F-4D97-AF65-F5344CB8AC3E}">
        <p14:creationId xmlns:p14="http://schemas.microsoft.com/office/powerpoint/2010/main" val="146942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9641F-F81A-4686-9EE2-2DB51A407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A74F48B-DA6D-43F4-9D1A-CAB39E48B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A7E99A-520D-43D5-9A07-0012CAA7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D4DF-2E1C-4C26-A7D8-82477BFA1E85}" type="datetimeFigureOut">
              <a:rPr lang="zh-TW" altLang="en-US" smtClean="0"/>
              <a:t>2025/4/30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BDE9FC-89D7-4432-B802-E45914C9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7C5400-C635-4678-88B6-010557A5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3888-BFA6-4CA6-9010-BA3A5192CE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07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EA4DA4C-1F55-D349-A83F-9E41C979F2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CF473F-3893-244B-A027-9FAA370BBE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D75410-3DBF-854D-A977-92CE58C52E8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45DE-4677-1242-B8F7-32EDDCD1AA36}" type="slidenum">
              <a:rPr lang="zh-TW" altLang="en-GB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44233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4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A7D9E81-D9F1-4C57-8552-82B8DDEDDC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60" y="1851659"/>
            <a:ext cx="10618469" cy="1179693"/>
          </a:xfrm>
        </p:spPr>
        <p:txBody>
          <a:bodyPr/>
          <a:lstStyle/>
          <a:p>
            <a:r>
              <a:rPr lang="zh-TW" altLang="en-US" sz="5000" dirty="0"/>
              <a:t>圖書館如何管理生成式</a:t>
            </a:r>
            <a:r>
              <a:rPr lang="en-US" altLang="zh-TW" sz="5000" dirty="0"/>
              <a:t>AI</a:t>
            </a:r>
            <a:r>
              <a:rPr lang="zh-TW" altLang="en-US" sz="5000" dirty="0"/>
              <a:t>的法律風險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1FBD531-472F-4CB9-A074-F945AD1921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6725" y="3429000"/>
            <a:ext cx="10204450" cy="691955"/>
          </a:xfrm>
        </p:spPr>
        <p:txBody>
          <a:bodyPr/>
          <a:lstStyle/>
          <a:p>
            <a:r>
              <a:rPr lang="zh-TW" altLang="en-US" sz="3600" dirty="0"/>
              <a:t>益思科技法律事務所  賴文智律師</a:t>
            </a:r>
            <a:endParaRPr lang="en-US" altLang="zh-TW" sz="3600" dirty="0"/>
          </a:p>
          <a:p>
            <a:r>
              <a:rPr lang="en-US" altLang="zh-TW" sz="3600" dirty="0"/>
              <a:t>2025/05/08@</a:t>
            </a:r>
            <a:r>
              <a:rPr lang="zh-TW" altLang="en-US" sz="3600" dirty="0"/>
              <a:t>國立公共資訊圖書館</a:t>
            </a:r>
            <a:endParaRPr lang="en-US" altLang="zh-TW" sz="3600" dirty="0"/>
          </a:p>
        </p:txBody>
      </p:sp>
      <p:sp>
        <p:nvSpPr>
          <p:cNvPr id="6" name="圖片版面配置區 5">
            <a:extLst>
              <a:ext uri="{FF2B5EF4-FFF2-40B4-BE49-F238E27FC236}">
                <a16:creationId xmlns:a16="http://schemas.microsoft.com/office/drawing/2014/main" id="{169E8B1B-2211-41C7-97C9-878A9D80E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49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CFB2F8F-A123-C44F-DC40-6475CC61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2" y="400474"/>
            <a:ext cx="11190656" cy="609447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56BBE6-8468-0EC5-9B38-9D0CB2760126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310830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F9B5-ED42-A0DE-9E13-EF077CC0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F5E8E5-39D4-11B7-2D36-E1A7F7A7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6" y="307358"/>
            <a:ext cx="11463997" cy="622071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8B8D68E-2106-7A96-DAC8-F98AEB362E23}"/>
              </a:ext>
            </a:extLst>
          </p:cNvPr>
          <p:cNvSpPr txBox="1"/>
          <p:nvPr/>
        </p:nvSpPr>
        <p:spPr>
          <a:xfrm>
            <a:off x="2887126" y="5303111"/>
            <a:ext cx="8826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https://notebooklm.google.com/notebook/4b933705-9dc2-428c-97da-6a93b08efe7f/audio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43DA129-5453-A464-F230-C1AE25275DD8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4138140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1838C-B803-1079-5F8D-59C71C37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171D2A0-200C-7A99-EE70-67151496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32" y="336548"/>
            <a:ext cx="11322760" cy="61767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8F67613-A785-7815-96F1-C4CD8B6C68E5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1653635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B701-745C-087F-987F-7AA539168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FBB5A69-9A2E-65B2-5C3C-F7EBC48D0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6" y="319102"/>
            <a:ext cx="11350865" cy="616610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C883247-F383-04F8-4FEF-C9C065CC3A0A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253215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5EBAD-8629-B12D-9EC0-4F6CA01B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4F97877-7E11-3DD0-EABD-A5B48CBA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2" y="340363"/>
            <a:ext cx="11445121" cy="61887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648911E-5446-4383-5DB7-8E9CCC6FC137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33330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E4F4-544D-4B06-8150-9E6D3010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5DF3A3D-CFF6-E56D-48E1-E4325FAF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8" y="305152"/>
            <a:ext cx="11466259" cy="62363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39500A1-541D-A58C-F07D-38F2DC2F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98" y="2704772"/>
            <a:ext cx="11710974" cy="28519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306DC5-AB5D-A06A-3937-4CE5F20D4461}"/>
              </a:ext>
            </a:extLst>
          </p:cNvPr>
          <p:cNvSpPr txBox="1"/>
          <p:nvPr/>
        </p:nvSpPr>
        <p:spPr>
          <a:xfrm>
            <a:off x="4286250" y="400474"/>
            <a:ext cx="557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生成式</a:t>
            </a:r>
            <a:r>
              <a:rPr kumimoji="1" lang="en-US" altLang="zh-TW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AI</a:t>
            </a:r>
            <a:r>
              <a:rPr kumimoji="1" lang="zh-TW" altLang="en-US" sz="3000" dirty="0">
                <a:latin typeface="Heiti TC Light" panose="02000000000000000000" pitchFamily="2" charset="-128"/>
                <a:ea typeface="Heiti TC Light" panose="02000000000000000000" pitchFamily="2" charset="-128"/>
              </a:rPr>
              <a:t>帶來學習、研究的改變</a:t>
            </a:r>
          </a:p>
        </p:txBody>
      </p:sp>
    </p:spTree>
    <p:extLst>
      <p:ext uri="{BB962C8B-B14F-4D97-AF65-F5344CB8AC3E}">
        <p14:creationId xmlns:p14="http://schemas.microsoft.com/office/powerpoint/2010/main" val="404196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公共圖書館如何思考生成式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帶來的影響？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6" y="1581150"/>
            <a:ext cx="2668794" cy="423862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200" dirty="0"/>
              <a:t>圖書館法第</a:t>
            </a:r>
            <a:r>
              <a:rPr lang="en-US" altLang="zh-TW" sz="2200" dirty="0"/>
              <a:t>1</a:t>
            </a:r>
            <a:r>
              <a:rPr lang="zh-TW" altLang="en-US" sz="2200" dirty="0"/>
              <a:t>條：「為促進圖書館之健全發展，提供完善之圖書資訊服務，以</a:t>
            </a:r>
            <a:r>
              <a:rPr lang="zh-TW" altLang="en-US" sz="2200" b="1" u="sng" dirty="0"/>
              <a:t>推廣教育、提升文化、支援教學研究、倡導終身學習</a:t>
            </a:r>
            <a:r>
              <a:rPr lang="zh-TW" altLang="en-US" sz="2200" dirty="0"/>
              <a:t>，特制定本法</a:t>
            </a:r>
            <a:r>
              <a:rPr lang="en-US" altLang="zh-TW" sz="2200" dirty="0"/>
              <a:t>…</a:t>
            </a:r>
            <a:r>
              <a:rPr lang="zh-TW" altLang="en-US" sz="2200" dirty="0"/>
              <a:t>」</a:t>
            </a:r>
            <a:endParaRPr lang="en-US" altLang="zh-TW" sz="2200" dirty="0"/>
          </a:p>
          <a:p>
            <a:pPr marL="342900" indent="-342900">
              <a:buFont typeface="Wingdings" pitchFamily="2" charset="2"/>
              <a:buChar char="n"/>
            </a:pPr>
            <a:r>
              <a:rPr lang="zh-TW" altLang="en-US" sz="2200" dirty="0"/>
              <a:t>當讀者學習、研究的模式改變時，公共圖書館在</a:t>
            </a:r>
            <a:r>
              <a:rPr lang="en-US" altLang="zh-TW" sz="2200" dirty="0"/>
              <a:t>AI</a:t>
            </a:r>
            <a:r>
              <a:rPr lang="zh-TW" altLang="en-US" sz="2200" dirty="0"/>
              <a:t>時代應該提供什麼樣的服務？</a:t>
            </a:r>
            <a:endParaRPr lang="en-US" altLang="zh-TW" sz="2200" dirty="0"/>
          </a:p>
          <a:p>
            <a:pPr marL="342900" indent="-342900">
              <a:buFont typeface="Wingdings" pitchFamily="2" charset="2"/>
              <a:buChar char="n"/>
            </a:pPr>
            <a:endParaRPr lang="en-US" altLang="zh-TW" sz="2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D820636-19EA-6C1B-3501-4DFE78E1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25" y="1581150"/>
            <a:ext cx="7947081" cy="4354565"/>
          </a:xfrm>
          <a:prstGeom prst="rect">
            <a:avLst/>
          </a:prstGeom>
        </p:spPr>
      </p:pic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914BA82D-EFA8-FC89-1CEA-7949ECD5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 flipV="1">
            <a:off x="5880814" y="-3677639"/>
            <a:ext cx="83809" cy="1020445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126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A12B-F7DE-981D-6EB7-F28A61E9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F32B921F-BEC0-1F1B-380A-0BE41C1390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8B2B8C0-DD86-5FE3-3ABE-B3C4320A784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公共圖書館如何思考生成式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帶來的影響？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4A0A42B8-EA39-22AC-713D-F9347AF5C4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圖書館的定位？</a:t>
            </a:r>
            <a:br>
              <a:rPr lang="en-US" altLang="zh-TW" sz="2400" dirty="0"/>
            </a:br>
            <a:r>
              <a:rPr lang="zh-TW" altLang="en-US" sz="2400" dirty="0"/>
              <a:t>可信任的知識來源？但讀者可能並不會來館或透過網路使用，是否有可能透過任何方式與外部的生成式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服務串接？</a:t>
            </a:r>
            <a:br>
              <a:rPr lang="en-US" altLang="zh-TW" sz="2400" dirty="0"/>
            </a:br>
            <a:r>
              <a:rPr lang="zh-TW" altLang="en-US" sz="2400" dirty="0"/>
              <a:t>或是反過來，重新吸引讀者走向實體圖書館場域，或是重新架構數位圖書館服務，讓讀者習於透過數位圖書館服務進行查證？</a:t>
            </a:r>
            <a:br>
              <a:rPr lang="en-US" altLang="zh-TW" sz="2400" dirty="0"/>
            </a:br>
            <a:r>
              <a:rPr lang="zh-TW" altLang="en-US" sz="2400" dirty="0"/>
              <a:t>亦或是圖書館應該扮演引導讀者正確使用生成式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服務的角色？</a:t>
            </a:r>
            <a:endParaRPr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圖書館從業人員的定位？</a:t>
            </a:r>
            <a:br>
              <a:rPr lang="en-US" altLang="zh-TW" sz="2400" dirty="0"/>
            </a:br>
            <a:r>
              <a:rPr lang="zh-TW" altLang="en-US" sz="2400" dirty="0"/>
              <a:t>例行性、重複性的工作將被</a:t>
            </a:r>
            <a:r>
              <a:rPr lang="en-US" altLang="zh-TW" sz="2400" dirty="0"/>
              <a:t>AI</a:t>
            </a:r>
            <a:r>
              <a:rPr lang="zh-TW" altLang="en-US" sz="2400" dirty="0"/>
              <a:t>大量取代，需要構思究竟圖書館從業人員無法被替代的工作是什麼？</a:t>
            </a:r>
            <a:br>
              <a:rPr lang="en-US" altLang="zh-TW" sz="2400" dirty="0"/>
            </a:br>
            <a:r>
              <a:rPr lang="en-US" altLang="zh-TW" sz="2400" dirty="0"/>
              <a:t>AI</a:t>
            </a:r>
            <a:r>
              <a:rPr lang="zh-TW" altLang="en-US" sz="2400" dirty="0"/>
              <a:t>賦能</a:t>
            </a:r>
            <a:r>
              <a:rPr lang="en-US" altLang="zh-TW" sz="2400" dirty="0"/>
              <a:t>—</a:t>
            </a:r>
            <a:r>
              <a:rPr lang="zh-TW" altLang="en-US" sz="2400" dirty="0"/>
              <a:t>如何透過生成式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擴展圖書館從業人員的能力？</a:t>
            </a:r>
            <a:br>
              <a:rPr lang="en-US" altLang="zh-TW" sz="2400" dirty="0"/>
            </a:br>
            <a:r>
              <a:rPr lang="zh-TW" altLang="en-US" sz="2400" dirty="0"/>
              <a:t>若公共圖書館更重視實體場域人與人間的關係，則圖書館從業人員可能更需要人與人溝通的能力，而不是資訊能力？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65367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DB92A-EE72-B47F-3944-635C3672C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4B38EA2B-C088-87D5-B85B-B8B7D6B45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1AF2F24-5F34-3F78-0D1F-B7756D92A4F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公共圖書館如何思考生成式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帶來的影響？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84183FA6-3A7C-7264-BF00-AECC247CB5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圖書館的館藏策略是否需要調整？</a:t>
            </a:r>
            <a:br>
              <a:rPr lang="en-US" altLang="zh-TW" sz="2400" dirty="0"/>
            </a:br>
            <a:r>
              <a:rPr lang="zh-TW" altLang="en-US" sz="2400" dirty="0"/>
              <a:t>圖書館是否可透過著作權法或圖書館法，主動蒐集網路資源作為數位館藏，並用以提供生成式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服務？</a:t>
            </a:r>
            <a:br>
              <a:rPr lang="en-US" altLang="zh-TW" sz="2400" dirty="0"/>
            </a:br>
            <a:r>
              <a:rPr lang="zh-TW" altLang="en-US" sz="2400" dirty="0"/>
              <a:t>紙本與數位館藏的比例配置？</a:t>
            </a:r>
            <a:br>
              <a:rPr lang="en-US" altLang="zh-TW" sz="2400" dirty="0"/>
            </a:br>
            <a:r>
              <a:rPr lang="zh-TW" altLang="en-US" sz="2400" dirty="0"/>
              <a:t>數位館藏能否與</a:t>
            </a:r>
            <a:r>
              <a:rPr lang="en-US" altLang="zh-TW" sz="2400" dirty="0"/>
              <a:t>AI</a:t>
            </a:r>
            <a:r>
              <a:rPr lang="zh-TW" altLang="en-US" sz="2400" dirty="0"/>
              <a:t>服務整合，取得能夠應用於</a:t>
            </a:r>
            <a:r>
              <a:rPr lang="en-US" altLang="zh-TW" sz="2400" dirty="0"/>
              <a:t>AI</a:t>
            </a:r>
            <a:r>
              <a:rPr lang="zh-TW" altLang="en-US" sz="2400" dirty="0"/>
              <a:t>的館藏授權？</a:t>
            </a:r>
            <a:br>
              <a:rPr lang="en-US" altLang="zh-TW" sz="2400" dirty="0"/>
            </a:br>
            <a:r>
              <a:rPr lang="zh-TW" altLang="en-US" sz="2400" dirty="0"/>
              <a:t>圖書館的館藏能否導入</a:t>
            </a:r>
            <a:r>
              <a:rPr lang="en-US" altLang="zh-TW" sz="2400" dirty="0"/>
              <a:t>AI</a:t>
            </a:r>
            <a:r>
              <a:rPr lang="zh-TW" altLang="en-US" sz="2400" dirty="0"/>
              <a:t>服務，推出更多的小型策展或個人化服務？</a:t>
            </a:r>
            <a:endParaRPr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圖書館與讀者經營</a:t>
            </a:r>
            <a:br>
              <a:rPr lang="en-US" altLang="zh-TW" sz="2400" dirty="0"/>
            </a:br>
            <a:r>
              <a:rPr lang="zh-TW" altLang="en-US" sz="2400" dirty="0"/>
              <a:t>實體場域與生成式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相關的活動或服務</a:t>
            </a:r>
            <a:br>
              <a:rPr lang="en-US" altLang="zh-TW" sz="2400" dirty="0"/>
            </a:br>
            <a:r>
              <a:rPr lang="zh-TW" altLang="en-US" sz="2400" dirty="0"/>
              <a:t>學習線上書店鼓勵讀者投稿讀書心得作為圖書館</a:t>
            </a:r>
            <a:r>
              <a:rPr lang="en-US" altLang="zh-TW" sz="2400" dirty="0"/>
              <a:t>AI</a:t>
            </a:r>
            <a:r>
              <a:rPr lang="zh-TW" altLang="en-US" sz="2400" dirty="0"/>
              <a:t>服務使用</a:t>
            </a:r>
            <a:br>
              <a:rPr lang="en-US" altLang="zh-TW" sz="2400" dirty="0"/>
            </a:br>
            <a:r>
              <a:rPr lang="zh-TW" altLang="en-US" sz="2400" dirty="0"/>
              <a:t>提供生成式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相關工具與讀者共創或策展？</a:t>
            </a:r>
            <a:br>
              <a:rPr lang="en-US" altLang="zh-TW" sz="2400" dirty="0"/>
            </a:b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692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C661274-B96A-C476-AC48-E7D8BF3D2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一般企業導入生成式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主要風險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10221669" cy="4456235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著作權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需要大量的訓練資料，訓練量通常大到無法以傳統的授權方式處理，但只要不是企業自己打算重頭訓練，就不用把這個議題放在優先考慮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企業利用他人受著作權法保護的著作，以各種形式透過生成式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加以「利用」，會是比較核心的問題，例如：利用他人文章、報導等生成新的報導，這很容易構成重製或改作的侵害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企業利用生成式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生成的成果，該等成果「恰巧」與他人既有著作相同或類似，因為使用者或查核者較難發現，只能透過教育訓練提昇使用者「善用」生成式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，降低侵權風險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企業應用生成式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生成的成果，若希望取得著作權保護，應該針對該等成果本身，投入人類的創作活動，而不單純只是下</a:t>
            </a:r>
            <a:r>
              <a:rPr lang="en-US" altLang="zh-TW" sz="2400" dirty="0"/>
              <a:t>Prompt</a:t>
            </a:r>
          </a:p>
        </p:txBody>
      </p:sp>
    </p:spTree>
    <p:extLst>
      <p:ext uri="{BB962C8B-B14F-4D97-AF65-F5344CB8AC3E}">
        <p14:creationId xmlns:p14="http://schemas.microsoft.com/office/powerpoint/2010/main" val="147322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2FED3B-B8EC-4E53-A5A5-7E2FFDEF5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4065" y="1982319"/>
            <a:ext cx="722150" cy="400663"/>
          </a:xfrm>
        </p:spPr>
        <p:txBody>
          <a:bodyPr>
            <a:normAutofit/>
          </a:bodyPr>
          <a:lstStyle/>
          <a:p>
            <a:pPr algn="l"/>
            <a:r>
              <a:rPr lang="zh-TW" altLang="en-US" sz="1600" dirty="0">
                <a:solidFill>
                  <a:srgbClr val="E99312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著作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044C52-4F0E-47FE-9095-5C1E41E18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800" y="2078038"/>
            <a:ext cx="3180709" cy="3011198"/>
          </a:xfrm>
        </p:spPr>
        <p:txBody>
          <a:bodyPr>
            <a:noAutofit/>
          </a:bodyPr>
          <a:lstStyle/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台灣大學法律學研究所碩士</a:t>
            </a: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台灣大學法律系學士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現職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益思科技法律事務所所長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經濟部智慧財產局著作權審議及調解委員會委員</a:t>
            </a: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經濟部智慧財產局智慧財產培訓學院顧問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台灣商標協會常務理事</a:t>
            </a: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台灣網路暨電子商務產業發展協會（</a:t>
            </a:r>
            <a:r>
              <a:rPr lang="en-US" altLang="zh-TW" sz="1500" spc="100" dirty="0" err="1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TiEA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）監事</a:t>
            </a:r>
          </a:p>
          <a:p>
            <a:pPr algn="l"/>
            <a:endParaRPr lang="zh-TW" altLang="en-US" sz="12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endParaRPr lang="en-US" altLang="zh-TW" sz="1200" spc="100" dirty="0">
              <a:solidFill>
                <a:srgbClr val="1A568B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DC496B5C-5F5D-4229-8F6B-45F724554056}"/>
              </a:ext>
            </a:extLst>
          </p:cNvPr>
          <p:cNvSpPr txBox="1">
            <a:spLocks/>
          </p:cNvSpPr>
          <p:nvPr/>
        </p:nvSpPr>
        <p:spPr>
          <a:xfrm>
            <a:off x="5103090" y="2078039"/>
            <a:ext cx="4003611" cy="3888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當文創遇上法律：讀懂</a:t>
            </a:r>
            <a:r>
              <a:rPr lang="en-US" altLang="zh-TW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IP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授權合約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當文創遇上法律：讀懂經紀合約書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當文創遇上法律：智慧財產的運用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從</a:t>
            </a:r>
            <a:r>
              <a:rPr lang="es-419" altLang="zh-TW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NDA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到營業秘密管理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es-419" altLang="zh-TW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APP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產業相關著作權議題（與蕭家捷律師合著）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企業法務著作權須知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技術授權契約入門（與劉承愚律師合著）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個人資料保護法 </a:t>
            </a:r>
            <a:r>
              <a:rPr lang="en-US" altLang="zh-TW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Q&amp;A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（與蕭家捷律師合著）</a:t>
            </a: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企業法務商標權須知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數位著作權法（</a:t>
            </a:r>
            <a:r>
              <a:rPr lang="zh-TW" altLang="en-US" sz="1500" spc="10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與王文君研究員合著</a:t>
            </a:r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）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智慧財產權契約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營業秘密法二十講（與顏雅倫律師合著）</a:t>
            </a:r>
            <a:endParaRPr lang="en-US" altLang="zh-TW" sz="1500" spc="1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zh-TW" altLang="en-US" sz="1500" spc="1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圖書館與著作權法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CBD3F42-A554-41BF-8A8C-565CF0F3BBFC}"/>
              </a:ext>
            </a:extLst>
          </p:cNvPr>
          <p:cNvSpPr txBox="1">
            <a:spLocks/>
          </p:cNvSpPr>
          <p:nvPr/>
        </p:nvSpPr>
        <p:spPr>
          <a:xfrm>
            <a:off x="659542" y="1991556"/>
            <a:ext cx="722150" cy="40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dirty="0">
                <a:solidFill>
                  <a:srgbClr val="E99312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學歷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005DF14-DB70-4735-B1EB-75A3CCA2E6F6}"/>
              </a:ext>
            </a:extLst>
          </p:cNvPr>
          <p:cNvSpPr txBox="1">
            <a:spLocks/>
          </p:cNvSpPr>
          <p:nvPr/>
        </p:nvSpPr>
        <p:spPr>
          <a:xfrm>
            <a:off x="2810759" y="891091"/>
            <a:ext cx="2675642" cy="40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dirty="0">
                <a:solidFill>
                  <a:schemeClr val="bg1"/>
                </a:solidFill>
                <a:latin typeface="Noto Sans CJK TC Black" panose="020B0A00000000000000" pitchFamily="34" charset="-120"/>
                <a:ea typeface="Noto Sans CJK TC Black" panose="020B0A00000000000000" pitchFamily="34" charset="-120"/>
              </a:rPr>
              <a:t>個資．營業秘密．企業經營 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6CD3034-6B60-4468-8C46-C88CCAF101DC}"/>
              </a:ext>
            </a:extLst>
          </p:cNvPr>
          <p:cNvSpPr txBox="1">
            <a:spLocks/>
          </p:cNvSpPr>
          <p:nvPr/>
        </p:nvSpPr>
        <p:spPr>
          <a:xfrm>
            <a:off x="659542" y="661337"/>
            <a:ext cx="3137459" cy="624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0"/>
              </a:spcAft>
            </a:pPr>
            <a:r>
              <a:rPr lang="zh-TW" altLang="en-US" sz="32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賴文智律師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5E0D20F-A088-49F7-AF36-1C71A298CA53}"/>
              </a:ext>
            </a:extLst>
          </p:cNvPr>
          <p:cNvSpPr txBox="1">
            <a:spLocks/>
          </p:cNvSpPr>
          <p:nvPr/>
        </p:nvSpPr>
        <p:spPr>
          <a:xfrm>
            <a:off x="700249" y="1286055"/>
            <a:ext cx="3137459" cy="6247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200" dirty="0" err="1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wenchi@is-law.com</a:t>
            </a:r>
            <a:endParaRPr lang="en-US" altLang="zh-TW" sz="32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endParaRPr lang="en-US" altLang="zh-TW" sz="32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  <a:p>
            <a:pPr algn="l"/>
            <a:r>
              <a:rPr lang="en-US" altLang="zh-TW" sz="3200" dirty="0">
                <a:solidFill>
                  <a:srgbClr val="1A568B"/>
                </a:solidFill>
                <a:latin typeface="Heiti TC Light" panose="02000000000000000000" pitchFamily="2" charset="-128"/>
                <a:ea typeface="Heiti TC Light" panose="02000000000000000000" pitchFamily="2" charset="-128"/>
              </a:rPr>
              <a:t>T. 886-2-27723152 #222</a:t>
            </a:r>
            <a:endParaRPr lang="zh-TW" altLang="en-US" sz="3200" dirty="0">
              <a:solidFill>
                <a:srgbClr val="1A568B"/>
              </a:solidFill>
              <a:latin typeface="Heiti TC Light" panose="02000000000000000000" pitchFamily="2" charset="-128"/>
              <a:ea typeface="Heiti TC Light" panose="02000000000000000000" pitchFamily="2" charset="-128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C7374A-505C-4721-ABA0-FF213424245C}"/>
              </a:ext>
            </a:extLst>
          </p:cNvPr>
          <p:cNvCxnSpPr/>
          <p:nvPr/>
        </p:nvCxnSpPr>
        <p:spPr>
          <a:xfrm>
            <a:off x="1278268" y="2158409"/>
            <a:ext cx="0" cy="31153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7AB708-C910-4B59-AB4B-A528326DD916}"/>
              </a:ext>
            </a:extLst>
          </p:cNvPr>
          <p:cNvCxnSpPr/>
          <p:nvPr/>
        </p:nvCxnSpPr>
        <p:spPr>
          <a:xfrm>
            <a:off x="5071192" y="2158409"/>
            <a:ext cx="0" cy="31153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F304B98C-EE0E-BA4E-AE15-F57C0329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701" y="2078038"/>
            <a:ext cx="2540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9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C661274-B96A-C476-AC48-E7D8BF3D2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一般企業導入生成式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主要風險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10221669" cy="44562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機敏資訊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營業秘密：營業秘密受法律保護的核心在於非一般涉及該類資訊之人所知，關鍵在於不要因為生成式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的使用而使其可能變成他人可能因為</a:t>
            </a:r>
            <a:r>
              <a:rPr lang="en-US" altLang="zh-TW" sz="2400" dirty="0"/>
              <a:t>AI</a:t>
            </a:r>
            <a:r>
              <a:rPr lang="zh-TW" altLang="en-US" sz="2400" dirty="0"/>
              <a:t>讀過這樣的資訊而探知（但也沒有那麼容易）；比較大的問題還是因為</a:t>
            </a:r>
            <a:r>
              <a:rPr lang="en-US" altLang="zh-TW" sz="2400" dirty="0"/>
              <a:t>AI</a:t>
            </a:r>
            <a:r>
              <a:rPr lang="zh-TW" altLang="en-US" sz="2400" dirty="0"/>
              <a:t>讀過的資料可能遠超出領域專家，營業秘密的門檻可能拉高（問</a:t>
            </a:r>
            <a:r>
              <a:rPr lang="en-US" altLang="zh-TW" sz="2400" dirty="0"/>
              <a:t>ChatGPT</a:t>
            </a:r>
            <a:r>
              <a:rPr lang="zh-TW" altLang="en-US" sz="2400" dirty="0"/>
              <a:t>就知道的東西，或許是目前不少公司認為是營業秘密的）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個人資料：內部個人資料的處理比較容易因為導入生成式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而受到影響，亦即，內部個人資料處理的頻率、範圍可能大增，甚至用以作為外部行為的決定依據，而暴露內部過度使用的問題；</a:t>
            </a:r>
            <a:br>
              <a:rPr lang="en-US" altLang="zh-TW" sz="2400" dirty="0"/>
            </a:b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可能導致間接識別特定個人的標準大幅變寬，包括人類可能並未特別留意的行為模式或其他細節，法規的控管強度可能會提高，例如：匯整多家新聞媒體報導，可能就能夠特定出某個原先被匿名的人，新聞媒體在描述案件時，尤其是禁止揭露姓名的案件，是否需要更謹慎？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19288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0A283E0-330E-83C9-7C8F-EC4D03252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BA2F2BD-F124-1D70-C5B5-82F556D954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7023"/>
          <a:stretch>
            <a:fillRect/>
          </a:stretch>
        </p:blipFill>
        <p:spPr/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96B279F-7491-E9E6-8E38-C63FFE2970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3275" y="666750"/>
            <a:ext cx="6173995" cy="649288"/>
          </a:xfrm>
        </p:spPr>
        <p:txBody>
          <a:bodyPr/>
          <a:lstStyle/>
          <a:p>
            <a:r>
              <a:rPr lang="zh-TW" altLang="en-US" sz="3600" dirty="0"/>
              <a:t>公共圖書館需要注意資安風險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FE3C6CF-2707-B551-AE20-8D6828DA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1581150"/>
            <a:ext cx="6106483" cy="4261061"/>
          </a:xfrm>
          <a:prstGeom prst="rect">
            <a:avLst/>
          </a:prstGeom>
        </p:spPr>
      </p:pic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119476FA-7104-091D-E556-3C4DF1312F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102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C661274-B96A-C476-AC48-E7D8BF3D2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一般企業導入生成式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主要風險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10221669" cy="4456235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正確性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主要是透過「關聯性」而非「邏輯推演」進行生成，關聯性高應用在某些領域，必然存在一定正確性，但無法確保，在語言的領域，就很容易出現很通順但無意義，或是有邏輯矛盾的問題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正確性的問題，是可能隨著技術的發展而透過技術提高，但無論是任何工具，都不可能百分百不會出錯，只是應用在不同領域，可以有不同程度的容錯而已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正確性的問題也可能隨著「正確資料」投入而改善，反之，若不另外投入企業認為正確資料進行訓練，就必須承受先前大量資料預訓練時存在的「不正確的關聯」很難洗乾淨的問題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zh-TW" altLang="en-US" sz="2400" dirty="0"/>
              <a:t>愈理解、熟悉生成式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服務，愈能掌握如何讓生成式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正確性提高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TW" sz="2400" dirty="0"/>
              <a:t>AIGC</a:t>
            </a:r>
            <a:r>
              <a:rPr lang="zh-TW" altLang="en-US" sz="2400" dirty="0"/>
              <a:t>愈來愈多，未來查證的方式會需要更多元，不能僅依賴網路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134467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C19B4-9A7D-A79B-4D6B-4AD81AC40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7508F3CB-CB95-49DB-6077-A655B39D31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DE53354-8D40-14DC-53D2-23B5C88E8D8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3275" y="666750"/>
            <a:ext cx="6173995" cy="649288"/>
          </a:xfrm>
        </p:spPr>
        <p:txBody>
          <a:bodyPr/>
          <a:lstStyle/>
          <a:p>
            <a:r>
              <a:rPr lang="en-US" altLang="zh-TW" sz="3600" dirty="0"/>
              <a:t>AI</a:t>
            </a:r>
            <a:r>
              <a:rPr lang="zh-TW" altLang="en-US" sz="3600" dirty="0"/>
              <a:t>幻覺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3DE93F2F-42DE-A525-40A4-B347B4CFFF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400" dirty="0"/>
              <a:t>AI</a:t>
            </a:r>
            <a:r>
              <a:rPr lang="zh-TW" altLang="en-US" sz="2400" dirty="0"/>
              <a:t>幻覺並不可怕，可怕的是對生成式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沒有基礎的認識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400" dirty="0"/>
              <a:t>AI</a:t>
            </a:r>
            <a:r>
              <a:rPr lang="zh-TW" altLang="en-US" sz="2400" dirty="0"/>
              <a:t>沒有辦法替人類做最基礎的學習，</a:t>
            </a:r>
            <a:r>
              <a:rPr lang="en-US" altLang="zh-TW" sz="2400" dirty="0"/>
              <a:t>AI</a:t>
            </a:r>
            <a:r>
              <a:rPr lang="zh-TW" altLang="en-US" sz="2400" dirty="0"/>
              <a:t>學習人類如何學習，但人類卻沒有辦法直接讓</a:t>
            </a:r>
            <a:r>
              <a:rPr lang="en-US" altLang="zh-TW" sz="2400" dirty="0"/>
              <a:t>AI</a:t>
            </a:r>
            <a:r>
              <a:rPr lang="zh-TW" altLang="en-US" sz="2400" dirty="0"/>
              <a:t>替代最基礎的學習過程，只是學習的方式可能有所改變</a:t>
            </a:r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dirty="0"/>
              <a:t>無論是專業領域或語言領域，若有一項、二項很厲害的專業，則是專業</a:t>
            </a:r>
            <a:r>
              <a:rPr lang="en-US" altLang="zh-TW" sz="2400" dirty="0"/>
              <a:t>+AI</a:t>
            </a:r>
            <a:r>
              <a:rPr lang="zh-TW" altLang="en-US" sz="2400" dirty="0"/>
              <a:t>，因為專業者有能力快速地確認</a:t>
            </a:r>
            <a:r>
              <a:rPr lang="en-US" altLang="zh-TW" sz="2400" dirty="0"/>
              <a:t>AI</a:t>
            </a:r>
            <a:r>
              <a:rPr lang="zh-TW" altLang="en-US" sz="2400" dirty="0"/>
              <a:t>生成的成果，</a:t>
            </a:r>
            <a:r>
              <a:rPr lang="en-US" altLang="zh-TW" sz="2400" dirty="0"/>
              <a:t>AI</a:t>
            </a:r>
            <a:r>
              <a:rPr lang="zh-TW" altLang="en-US" sz="2400" dirty="0"/>
              <a:t>就會成為專業者延伸能力或做成決策非常好用的工具</a:t>
            </a: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39589672-C46F-947E-9C3F-3F595A8CE2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4" b="15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43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A4A0A-C9B4-8F80-E495-621A78EF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505ED2DC-CADF-51C7-8E8C-4B6967D649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8F7767-FB08-0324-AE1A-B4B725FD229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kumimoji="1" lang="zh-TW" altLang="en-US" sz="3600" dirty="0"/>
              <a:t>導入生成式</a:t>
            </a:r>
            <a:r>
              <a:rPr kumimoji="1" lang="en-US" altLang="zh-TW" sz="3600" dirty="0"/>
              <a:t>AI</a:t>
            </a:r>
            <a:r>
              <a:rPr kumimoji="1" lang="zh-TW" altLang="en-US" sz="3600" dirty="0"/>
              <a:t>服務的關鍵因素？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180BA51-A08D-7162-5B0A-E7B9CCA862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4" y="1581150"/>
            <a:ext cx="10055225" cy="423862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目的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帶來許多改變，圖書館所服務的對象，無論是研究者、學生、一般民眾，必須在各方面也受到影響，圖書館需要先決定為何要導入生成式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服務，才能夠有做適當的規劃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以數位、網路科技對於圖書館的影響作為借鏡，</a:t>
            </a:r>
            <a:r>
              <a:rPr kumimoji="1" lang="zh-TW" altLang="en-US" sz="2400" b="1" dirty="0"/>
              <a:t>以人就館</a:t>
            </a:r>
            <a:r>
              <a:rPr kumimoji="1" lang="en-US" altLang="zh-TW" sz="2400" b="1" dirty="0"/>
              <a:t>→</a:t>
            </a:r>
            <a:r>
              <a:rPr kumimoji="1" lang="zh-TW" altLang="en-US" sz="2400" b="1" dirty="0"/>
              <a:t>以館就人</a:t>
            </a:r>
            <a:r>
              <a:rPr kumimoji="1" lang="zh-TW" altLang="en-US" sz="2400" dirty="0"/>
              <a:t>，這是數位及網路科技對於圖書館服務很大的指導方針，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時代圖書館作為公共資源，要朝什麼方向發展？個人化數位圖書館？引導使用者使用市場上生成式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服務？圖書館既有流程的自動化？數位館藏推廣？圖書館本身自行建置特殊的生成式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服務？作為查核資訊正確性的最後堡壘？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或許不同圖書館各自有不同定位，不需要全部圖書館都朝相同方向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/>
              <a:t>公共圖書館更大的問題在於資源配置</a:t>
            </a:r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228101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CF783-9404-EF78-B6E2-8F1964DF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8A6E159F-2C56-7FB0-9DEC-ABDFE4020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4350A5-657E-ED3B-8B2E-8F955AA63CC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kumimoji="1" lang="zh-TW" altLang="en-US" sz="3600" dirty="0"/>
              <a:t>導入生成式</a:t>
            </a:r>
            <a:r>
              <a:rPr kumimoji="1" lang="en-US" altLang="zh-TW" sz="3600" dirty="0"/>
              <a:t>AI</a:t>
            </a:r>
            <a:r>
              <a:rPr kumimoji="1" lang="zh-TW" altLang="en-US" sz="3600" dirty="0"/>
              <a:t>服務的關鍵因素？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32B97E-CA76-169F-8621-44E1C2E1D7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著作權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圖書館的數位館藏作為生成式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服務使用的合法性？例如：取得合法授權的期刊論文資料庫，結合像</a:t>
            </a:r>
            <a:r>
              <a:rPr kumimoji="1" lang="en-US" altLang="zh-TW" sz="2400" dirty="0"/>
              <a:t>ChatGPT</a:t>
            </a:r>
            <a:r>
              <a:rPr kumimoji="1" lang="zh-TW" altLang="en-US" sz="2400" dirty="0"/>
              <a:t>、</a:t>
            </a:r>
            <a:r>
              <a:rPr kumimoji="1" lang="en-US" altLang="zh-TW" sz="2400" dirty="0"/>
              <a:t>LLaMA2</a:t>
            </a:r>
            <a:r>
              <a:rPr kumimoji="1" lang="zh-TW" altLang="en-US" sz="2400" dirty="0"/>
              <a:t>等</a:t>
            </a:r>
            <a:r>
              <a:rPr kumimoji="1" lang="en-US" altLang="zh-TW" sz="2400" dirty="0"/>
              <a:t>LLM</a:t>
            </a:r>
            <a:r>
              <a:rPr kumimoji="1" lang="zh-TW" altLang="en-US" sz="2400" dirty="0"/>
              <a:t>模型，作為本地的資料庫，以</a:t>
            </a:r>
            <a:r>
              <a:rPr kumimoji="1" lang="en-US" altLang="zh-TW" sz="2400" dirty="0"/>
              <a:t>RAG</a:t>
            </a:r>
            <a:r>
              <a:rPr kumimoji="1" lang="zh-TW" altLang="en-US" sz="2400" dirty="0"/>
              <a:t>架構提供圖書館使用者服務</a:t>
            </a:r>
            <a:br>
              <a:rPr kumimoji="1" lang="en-US" altLang="zh-TW" sz="2400" dirty="0"/>
            </a:br>
            <a:r>
              <a:rPr kumimoji="1" lang="zh-TW" altLang="en-US" sz="2400" dirty="0"/>
              <a:t>傳統上，對於期刊論文進行摘要，會是一種改作行為，而論文摘要也可能是受著作權法保護的客體（所以有著作權法第</a:t>
            </a:r>
            <a:r>
              <a:rPr kumimoji="1" lang="en-US" altLang="zh-TW" sz="2400" dirty="0"/>
              <a:t>48</a:t>
            </a:r>
            <a:r>
              <a:rPr kumimoji="1" lang="zh-TW" altLang="en-US" sz="2400" dirty="0"/>
              <a:t>條之</a:t>
            </a:r>
            <a:r>
              <a:rPr kumimoji="1" lang="en-US" altLang="zh-TW" sz="2400" dirty="0"/>
              <a:t>1</a:t>
            </a:r>
            <a:r>
              <a:rPr kumimoji="1" lang="zh-TW" altLang="en-US" sz="2400" dirty="0"/>
              <a:t>），若是圖書館取得期刊論文的資料庫授權，但沒有特別說明可否作為生成式</a:t>
            </a:r>
            <a:r>
              <a:rPr kumimoji="1" lang="en-US" altLang="zh-TW" sz="2400" dirty="0"/>
              <a:t>AI </a:t>
            </a:r>
            <a:r>
              <a:rPr kumimoji="1" lang="zh-TW" altLang="en-US" sz="2400" dirty="0"/>
              <a:t>應用，則是否有違反著作權法或違約的問題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圖書館有關數位館藏的</a:t>
            </a:r>
            <a:r>
              <a:rPr kumimoji="1" lang="en-US" altLang="zh-TW" sz="2400" dirty="0"/>
              <a:t>meta data</a:t>
            </a:r>
            <a:r>
              <a:rPr kumimoji="1" lang="zh-TW" altLang="en-US" sz="2400" dirty="0"/>
              <a:t>，可能屬於事實資訊，不太會受到著作權法保護，這類的資料很適合結合生成式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提供讀者服務。例如：推薦書籍予讀者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透過自行建置的內容，如</a:t>
            </a:r>
            <a:r>
              <a:rPr kumimoji="1" lang="en-US" altLang="zh-TW" sz="2400" dirty="0"/>
              <a:t>Q&amp;A</a:t>
            </a:r>
            <a:r>
              <a:rPr kumimoji="1" lang="zh-TW" altLang="en-US" sz="2400" dirty="0"/>
              <a:t>結合生成式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，提供數位館員服務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794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DF0A7F-33ED-7573-1ACB-F409F50D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" y="306912"/>
            <a:ext cx="9315450" cy="55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606F45B-0AC6-C07A-3A1E-C8448A0FF0BF}"/>
              </a:ext>
            </a:extLst>
          </p:cNvPr>
          <p:cNvSpPr txBox="1"/>
          <p:nvPr/>
        </p:nvSpPr>
        <p:spPr>
          <a:xfrm>
            <a:off x="3680460" y="6092190"/>
            <a:ext cx="680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419" altLang="zh-TW" dirty="0"/>
              <a:t>https://aws.amazon.com/tw/what-is/retrieval-augmented-generation/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028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CEC5AD87-08DC-9336-5313-7BF4DF05E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0C0269-F995-1130-1BA4-7010F65BD81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kumimoji="1" lang="zh-TW" altLang="en-US" sz="3600" dirty="0"/>
              <a:t>導入生成式</a:t>
            </a:r>
            <a:r>
              <a:rPr kumimoji="1" lang="en-US" altLang="zh-TW" sz="3600" dirty="0"/>
              <a:t>AI</a:t>
            </a:r>
            <a:r>
              <a:rPr kumimoji="1" lang="zh-TW" altLang="en-US" sz="3600" dirty="0"/>
              <a:t>服務的關鍵因素？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3FC8CA1-C7C7-BA40-6B3E-72B59E7E7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正確性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目前生成式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的服務廠商，會有愈來愈多協助導入者調整其正確性的技術，除非是零容錯，否則，大的方向就是將生成式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優先應用於其長處，而非其短處，正確性自然會提高，而這就有賴於圖書館有熟悉生成式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的人員進行規劃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你不會期待一位圖書館的新夥伴，立刻就可以完美的執行圖書館相關工作，必須有熟悉的過程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每一位圖書館的新夥伴，都是獨立的個體，需要逐一去發現他們的特殊性，再以適當的方法交辦適合的工作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生成式</a:t>
            </a:r>
            <a:r>
              <a:rPr kumimoji="1" lang="en-US" altLang="zh-TW" sz="2400" dirty="0"/>
              <a:t>AI </a:t>
            </a:r>
            <a:r>
              <a:rPr kumimoji="1" lang="zh-TW" altLang="en-US" sz="2400" dirty="0"/>
              <a:t>有較人類強大、不會出錯之處，也有顯然弱於人類，經常出錯的地方，必須要對生成式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相關的技術發展、邏輯有基礎的了解，才能夠在可控的成本下導入生成式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</a:t>
            </a:r>
          </a:p>
        </p:txBody>
      </p:sp>
    </p:spTree>
    <p:extLst>
      <p:ext uri="{BB962C8B-B14F-4D97-AF65-F5344CB8AC3E}">
        <p14:creationId xmlns:p14="http://schemas.microsoft.com/office/powerpoint/2010/main" val="266760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40D5-8A6A-B4D2-1D34-F6F9B247B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E717D0F-AADE-395F-A3BC-A4B2FEDC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29" y="282903"/>
            <a:ext cx="7646779" cy="460913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90C459D-91BB-0CCF-0409-1F02D9737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020" y="1716939"/>
            <a:ext cx="8175651" cy="48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48A9-E380-8638-8B4A-1E30BF17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A04C8EDD-FA33-2B28-0C20-9BE8D26503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49B974-0576-783D-B68A-CB37EC06C30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kumimoji="1" lang="zh-TW" altLang="en-US" sz="3600" dirty="0"/>
              <a:t>導入生成式</a:t>
            </a:r>
            <a:r>
              <a:rPr kumimoji="1" lang="en-US" altLang="zh-TW" sz="3600" dirty="0"/>
              <a:t>AI</a:t>
            </a:r>
            <a:r>
              <a:rPr kumimoji="1" lang="zh-TW" altLang="en-US" sz="3600" dirty="0"/>
              <a:t>服務的關鍵因素？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856B98C-E95A-7315-999D-CC02DA63BA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275" y="1581150"/>
            <a:ext cx="3498850" cy="423862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成本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生成式</a:t>
            </a:r>
            <a:r>
              <a:rPr kumimoji="1" lang="en-US" altLang="zh-TW" sz="2400" dirty="0"/>
              <a:t>AI </a:t>
            </a:r>
            <a:r>
              <a:rPr kumimoji="1" lang="zh-TW" altLang="en-US" sz="2400" dirty="0"/>
              <a:t>導入需要大量資料、專業人力、算力</a:t>
            </a:r>
            <a:endParaRPr kumimoji="1"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kumimoji="1" lang="zh-TW" altLang="en-US" sz="2400" dirty="0"/>
              <a:t>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服務的提供，即令採取開源的</a:t>
            </a:r>
            <a:r>
              <a:rPr kumimoji="1" lang="en-US" altLang="zh-TW" sz="2400" dirty="0"/>
              <a:t>LLM</a:t>
            </a:r>
            <a:r>
              <a:rPr kumimoji="1" lang="zh-TW" altLang="en-US" sz="2400" dirty="0"/>
              <a:t>模型，亦須支付算力的費用，很容易對圖書館其他服務產生資源排擠的效果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7C9D59-64E6-88EE-6167-02A908FC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25" y="1581150"/>
            <a:ext cx="7772400" cy="48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C661274-B96A-C476-AC48-E7D8BF3D2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sz="3600" dirty="0"/>
              <a:t>AI</a:t>
            </a:r>
            <a:r>
              <a:rPr lang="zh-TW" altLang="en-US" sz="3600" dirty="0"/>
              <a:t>與生成式</a:t>
            </a:r>
            <a:r>
              <a:rPr lang="en-US" altLang="zh-TW" sz="3600" dirty="0"/>
              <a:t>AI</a:t>
            </a:r>
            <a:endParaRPr lang="zh-TW" altLang="en-US" sz="36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人工智慧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TW" sz="2400" dirty="0"/>
              <a:t>1956</a:t>
            </a:r>
            <a:r>
              <a:rPr lang="zh-TW" altLang="en-US" sz="2400" dirty="0"/>
              <a:t>年達特矛斯會議：讓機器能模擬人類的學習行為和智慧，並嘗試使機器可以理解人類的語言、抽象概念，甚至能自我進步，以解決人類的各種問題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TW" sz="2400" dirty="0"/>
              <a:t>Rule base</a:t>
            </a:r>
            <a:r>
              <a:rPr lang="zh-TW" altLang="en-US" sz="2400" dirty="0"/>
              <a:t>、類神經網絡、專家系統、</a:t>
            </a:r>
            <a:r>
              <a:rPr lang="en-US" altLang="zh-TW" sz="2400" dirty="0"/>
              <a:t>Deep Blue</a:t>
            </a:r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TW" sz="2400" dirty="0"/>
              <a:t>2006</a:t>
            </a:r>
            <a:r>
              <a:rPr lang="zh-TW" altLang="en-US" sz="2400" dirty="0"/>
              <a:t>年深度學習、</a:t>
            </a:r>
            <a:r>
              <a:rPr lang="en-US" altLang="zh-TW" sz="2400" dirty="0"/>
              <a:t>2016</a:t>
            </a:r>
            <a:r>
              <a:rPr lang="zh-TW" altLang="en-US" sz="2400" dirty="0"/>
              <a:t>年</a:t>
            </a:r>
            <a:r>
              <a:rPr lang="en-US" altLang="zh-TW" sz="2400" dirty="0"/>
              <a:t>AlphaGo</a:t>
            </a:r>
          </a:p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早期的人工智慧是選定特定領域，尤其是封閉領域，會有特定的結果作為判斷的依據，例如：西洋棋，在遊戲規則的限制下，只要算力足夠，可以透過暴力的方式，將每一步所有後續的可能走法全部演算出來，得到最正確解，而圍棋則被視為這個範疇中最難有技術突破者，因為選擇過多，即令依現在的算力，亦無法算出全部的走法，但換個思維不求最好，只求相對好，計算到</a:t>
            </a:r>
            <a:r>
              <a:rPr lang="en-US" altLang="zh-TW" sz="2400" dirty="0"/>
              <a:t>20</a:t>
            </a:r>
            <a:r>
              <a:rPr lang="zh-TW" altLang="en-US" sz="2400" dirty="0"/>
              <a:t>、</a:t>
            </a:r>
            <a:r>
              <a:rPr lang="en-US" altLang="zh-TW" sz="2400" dirty="0"/>
              <a:t>30</a:t>
            </a:r>
            <a:r>
              <a:rPr lang="zh-TW" altLang="en-US" sz="2400" dirty="0"/>
              <a:t>、</a:t>
            </a:r>
            <a:r>
              <a:rPr lang="en-US" altLang="zh-TW" sz="2400" dirty="0"/>
              <a:t>40</a:t>
            </a:r>
            <a:r>
              <a:rPr lang="zh-TW" altLang="en-US" sz="2400" dirty="0"/>
              <a:t>步之後的相對好點，人類就贏不了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595053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E9FE5-BD0A-2433-EF07-648A103B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6BEC3FAD-F217-2081-E22B-171BD61103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BD0410-8606-7C1E-F257-FCD1CC56834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kumimoji="1" lang="zh-TW" altLang="en-US" sz="3600" dirty="0"/>
              <a:t>如何管理生成式</a:t>
            </a:r>
            <a:r>
              <a:rPr kumimoji="1" lang="en-US" altLang="zh-TW" sz="3600" dirty="0"/>
              <a:t>AI</a:t>
            </a:r>
            <a:r>
              <a:rPr kumimoji="1" lang="zh-TW" altLang="en-US" sz="3600" dirty="0"/>
              <a:t>的法律風險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26AD9F-6E07-B121-E339-F845C491B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須確立價值的優先順序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鼓勵圖書館從業人員熟習生成式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將不同的生成式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服務應用於其各自優勢服務（即同樣的事情，比人類執行穩定、成本低或無須計較工時），而非單一生成式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服務應用於各式各樣的服務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優先讓生成式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的資源投入在風險（爭議）較小的領域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應用生成式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生成的成果做出適當的標示，讓使用者有機會評估是否信任或使用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kumimoji="1" lang="zh-TW" altLang="en-US" sz="2400" dirty="0"/>
              <a:t>逐步形成生成式</a:t>
            </a:r>
            <a:r>
              <a:rPr kumimoji="1" lang="en-US" altLang="zh-TW" sz="2400" dirty="0"/>
              <a:t>AI</a:t>
            </a:r>
            <a:r>
              <a:rPr kumimoji="1" lang="zh-TW" altLang="en-US" sz="2400" dirty="0"/>
              <a:t>倫理或導入原則的共識</a:t>
            </a: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endParaRPr kumimoji="1"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404232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AADAD4F-F777-44C3-81D5-CE5D0948D269}"/>
              </a:ext>
            </a:extLst>
          </p:cNvPr>
          <p:cNvSpPr txBox="1">
            <a:spLocks/>
          </p:cNvSpPr>
          <p:nvPr/>
        </p:nvSpPr>
        <p:spPr>
          <a:xfrm>
            <a:off x="4561976" y="3032543"/>
            <a:ext cx="5771760" cy="1518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106433 </a:t>
            </a:r>
            <a:r>
              <a:rPr lang="zh-TW" altLang="en-US" dirty="0"/>
              <a:t>台北市忠孝東路四段</a:t>
            </a:r>
            <a:r>
              <a:rPr lang="en-US" altLang="zh-TW" dirty="0"/>
              <a:t>290</a:t>
            </a:r>
            <a:r>
              <a:rPr lang="zh-TW" altLang="en-US" dirty="0"/>
              <a:t>號</a:t>
            </a:r>
            <a:r>
              <a:rPr lang="en-US" altLang="zh-TW" dirty="0"/>
              <a:t>8</a:t>
            </a:r>
            <a:r>
              <a:rPr lang="zh-TW" altLang="en-US" dirty="0"/>
              <a:t>樓</a:t>
            </a:r>
          </a:p>
          <a:p>
            <a:r>
              <a:rPr lang="en-US" altLang="zh-TW" dirty="0"/>
              <a:t>8/F., No. 290, Sec. 4, </a:t>
            </a:r>
            <a:r>
              <a:rPr lang="en-US" altLang="zh-TW" dirty="0" err="1"/>
              <a:t>Jungshiau</a:t>
            </a:r>
            <a:r>
              <a:rPr lang="en-US" altLang="zh-TW" dirty="0"/>
              <a:t> </a:t>
            </a:r>
            <a:r>
              <a:rPr lang="en-US" altLang="zh-TW" dirty="0" err="1"/>
              <a:t>E.Rd</a:t>
            </a:r>
            <a:r>
              <a:rPr lang="en-US" altLang="zh-TW" dirty="0"/>
              <a:t>., Taipei, Taiwan, R.O.C.</a:t>
            </a:r>
          </a:p>
          <a:p>
            <a:r>
              <a:rPr lang="en-US" altLang="zh-TW" dirty="0"/>
              <a:t>T. 886-2-27723152 F. 886-2-27723128</a:t>
            </a:r>
          </a:p>
          <a:p>
            <a:r>
              <a:rPr lang="en-US" altLang="zh-TW" dirty="0"/>
              <a:t>www.is-law.com</a:t>
            </a:r>
          </a:p>
          <a:p>
            <a:br>
              <a:rPr lang="en-US" altLang="zh-TW" dirty="0"/>
            </a:b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11C49D-78D5-4E4B-BFB1-B2E98BEE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04" y="2346875"/>
            <a:ext cx="2435258" cy="2447942"/>
          </a:xfrm>
          <a:prstGeom prst="rect">
            <a:avLst/>
          </a:prstGeom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A01B10B5-241F-41F1-B6E2-3D6BEBBF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71" y="2300695"/>
            <a:ext cx="3286021" cy="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C661274-B96A-C476-AC48-E7D8BF3D2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F68EA29-2A95-B34E-663A-149DBC2B9B4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sz="3600" dirty="0"/>
              <a:t>AI</a:t>
            </a:r>
            <a:r>
              <a:rPr lang="zh-TW" altLang="en-US" sz="3600" dirty="0"/>
              <a:t>與生成式</a:t>
            </a:r>
            <a:r>
              <a:rPr lang="en-US" altLang="zh-TW" sz="3600" dirty="0"/>
              <a:t>AI</a:t>
            </a:r>
            <a:endParaRPr lang="zh-TW" altLang="en-US" sz="36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245FD5B6-E668-D133-7336-7B07EF30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處理的是開放的問題，就是在無限種可能中，生成相對適合的</a:t>
            </a:r>
            <a:endParaRPr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TW" sz="2400" dirty="0"/>
              <a:t>GPT</a:t>
            </a:r>
          </a:p>
          <a:p>
            <a:pPr marL="800100" lvl="1" indent="-342900">
              <a:buFont typeface="Wingdings" pitchFamily="2" charset="2"/>
              <a:buChar char="n"/>
            </a:pPr>
            <a:r>
              <a:rPr lang="zh-TW" altLang="en-US" sz="2400" dirty="0"/>
              <a:t>維基百科：基於轉換器的生成式預訓練模型（英語：</a:t>
            </a:r>
            <a:r>
              <a:rPr lang="es-419" altLang="zh-TW" sz="2400" dirty="0"/>
              <a:t>Generative pre-trained transformers</a:t>
            </a:r>
            <a:r>
              <a:rPr lang="zh-TW" altLang="es-419" sz="2400" dirty="0"/>
              <a:t>，</a:t>
            </a:r>
            <a:r>
              <a:rPr lang="es-419" altLang="zh-TW" sz="2400" dirty="0"/>
              <a:t>GPT</a:t>
            </a:r>
            <a:r>
              <a:rPr lang="zh-TW" altLang="es-419" sz="2400" dirty="0"/>
              <a:t>）</a:t>
            </a:r>
            <a:r>
              <a:rPr lang="zh-TW" altLang="en-US" sz="2400" dirty="0"/>
              <a:t>是一種</a:t>
            </a:r>
            <a:r>
              <a:rPr lang="zh-TW" altLang="en-US" sz="2400" b="1" u="sng" dirty="0"/>
              <a:t>大型語言模型（</a:t>
            </a:r>
            <a:r>
              <a:rPr lang="es-419" altLang="zh-TW" sz="2400" b="1" u="sng" dirty="0"/>
              <a:t>LLM</a:t>
            </a:r>
            <a:r>
              <a:rPr lang="zh-TW" altLang="es-419" sz="2400" b="1" u="sng" dirty="0"/>
              <a:t>）</a:t>
            </a:r>
            <a:r>
              <a:rPr lang="zh-TW" altLang="es-419" sz="2400" dirty="0"/>
              <a:t>，</a:t>
            </a:r>
            <a:r>
              <a:rPr lang="zh-TW" altLang="en-US" sz="2400" dirty="0"/>
              <a:t>也是生成式人工智慧的重要框架。首個</a:t>
            </a:r>
            <a:r>
              <a:rPr lang="es-419" altLang="zh-TW" sz="2400" dirty="0"/>
              <a:t>GPT</a:t>
            </a:r>
            <a:r>
              <a:rPr lang="zh-TW" altLang="en-US" sz="2400" dirty="0"/>
              <a:t>由</a:t>
            </a:r>
            <a:r>
              <a:rPr lang="es-419" altLang="zh-TW" sz="2400" dirty="0"/>
              <a:t>OpenAI</a:t>
            </a:r>
            <a:r>
              <a:rPr lang="zh-TW" altLang="en-US" sz="2400" dirty="0"/>
              <a:t>於</a:t>
            </a:r>
            <a:r>
              <a:rPr lang="en-US" altLang="zh-TW" sz="2400" dirty="0"/>
              <a:t>2018</a:t>
            </a:r>
            <a:r>
              <a:rPr lang="zh-TW" altLang="en-US" sz="2400" dirty="0"/>
              <a:t>年推出。</a:t>
            </a:r>
            <a:r>
              <a:rPr lang="es-419" altLang="zh-TW" sz="2400" dirty="0"/>
              <a:t>GPT</a:t>
            </a:r>
            <a:r>
              <a:rPr lang="zh-TW" altLang="en-US" sz="2400" dirty="0"/>
              <a:t>模型是基於</a:t>
            </a:r>
            <a:r>
              <a:rPr lang="es-419" altLang="zh-TW" sz="2400" dirty="0"/>
              <a:t>Transformer</a:t>
            </a:r>
            <a:r>
              <a:rPr lang="zh-TW" altLang="en-US" sz="2400" dirty="0"/>
              <a:t>模型的類神經網路，在大型未標記文字資料集上進行預訓練，並能夠生成類似於人類自然語言的文字。</a:t>
            </a:r>
            <a:endParaRPr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lang="en-US" altLang="zh-TW" sz="2400" dirty="0"/>
              <a:t>Emergent Abilities of LLM</a:t>
            </a:r>
          </a:p>
          <a:p>
            <a:pPr marL="800100" lvl="1" indent="-342900">
              <a:buFont typeface="Wingdings" pitchFamily="2" charset="2"/>
              <a:buChar char="n"/>
            </a:pPr>
            <a:r>
              <a:rPr lang="en-US" altLang="zh-TW" sz="2400" dirty="0" err="1"/>
              <a:t>LLM+Big</a:t>
            </a:r>
            <a:r>
              <a:rPr lang="en-US" altLang="zh-TW" sz="2400" dirty="0"/>
              <a:t> Data</a:t>
            </a:r>
            <a:r>
              <a:rPr lang="zh-TW" altLang="en-US" sz="2400" dirty="0"/>
              <a:t>可能會出現生成式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在其他資料量較少的領域，也能具有相當的預測、生成能力，像某些我們認為具有語言天賦的人可以掌握</a:t>
            </a:r>
            <a:r>
              <a:rPr lang="en-US" altLang="zh-TW" sz="2400" dirty="0"/>
              <a:t>7</a:t>
            </a:r>
            <a:r>
              <a:rPr lang="zh-TW" altLang="en-US" sz="2400" dirty="0"/>
              <a:t>、</a:t>
            </a:r>
            <a:r>
              <a:rPr lang="en-US" altLang="zh-TW" sz="2400" dirty="0"/>
              <a:t>8</a:t>
            </a:r>
            <a:r>
              <a:rPr lang="zh-TW" altLang="en-US" sz="2400" dirty="0"/>
              <a:t>種語言，除了語言的學習技巧之外，對於多種語言的掌握，也有助於降低學習另外一種新語言的時間，量變造成質變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799833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 - The brain is composed of many neurons connected in a complex neural network.">
            <a:extLst>
              <a:ext uri="{FF2B5EF4-FFF2-40B4-BE49-F238E27FC236}">
                <a16:creationId xmlns:a16="http://schemas.microsoft.com/office/drawing/2014/main" id="{4322F205-3F74-030E-4E11-F6F4C9A9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0" y="428188"/>
            <a:ext cx="97155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41224E-222A-F666-B076-AD0F25F6C5B4}"/>
              </a:ext>
            </a:extLst>
          </p:cNvPr>
          <p:cNvSpPr txBox="1"/>
          <p:nvPr/>
        </p:nvSpPr>
        <p:spPr>
          <a:xfrm>
            <a:off x="3827485" y="5889188"/>
            <a:ext cx="82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dirty="0">
                <a:solidFill>
                  <a:srgbClr val="282828"/>
                </a:solidFill>
                <a:latin typeface="MuseoSans"/>
              </a:rPr>
              <a:t>CC BY </a:t>
            </a:r>
            <a:r>
              <a:rPr lang="es-419" altLang="zh-TW" b="0" i="0" dirty="0">
                <a:solidFill>
                  <a:srgbClr val="282828"/>
                </a:solidFill>
                <a:effectLst/>
                <a:latin typeface="MuseoSans"/>
              </a:rPr>
              <a:t>Pregowska A and Osial M (2021) What Is An Artificial Neural Network And Why Do We Need It?. Front. Young Minds. 9:560631. doi: 10.3389/frym.2021.560631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258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3 - An artificial neural network is made up of artificial neurons, called nodes, which perform calculations on input data and pass on the results of those calculations as output data.">
            <a:extLst>
              <a:ext uri="{FF2B5EF4-FFF2-40B4-BE49-F238E27FC236}">
                <a16:creationId xmlns:a16="http://schemas.microsoft.com/office/drawing/2014/main" id="{D5C094CB-5289-4AD2-0622-4C5C3DE3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1" y="479474"/>
            <a:ext cx="9715500" cy="5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E286D17-BFF3-6CD8-546C-194E42BD628C}"/>
              </a:ext>
            </a:extLst>
          </p:cNvPr>
          <p:cNvSpPr txBox="1"/>
          <p:nvPr/>
        </p:nvSpPr>
        <p:spPr>
          <a:xfrm>
            <a:off x="3827485" y="5889188"/>
            <a:ext cx="82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altLang="zh-TW" dirty="0">
                <a:solidFill>
                  <a:srgbClr val="282828"/>
                </a:solidFill>
                <a:latin typeface="MuseoSans"/>
              </a:rPr>
              <a:t>CC BY </a:t>
            </a:r>
            <a:r>
              <a:rPr lang="es-419" altLang="zh-TW" b="0" i="0" dirty="0">
                <a:solidFill>
                  <a:srgbClr val="282828"/>
                </a:solidFill>
                <a:effectLst/>
                <a:latin typeface="MuseoSans"/>
              </a:rPr>
              <a:t>Pregowska A and Osial M (2021) What Is An Artificial Neural Network And Why Do We Need It?. Front. Young Minds. 9:560631. doi: 10.3389/frym.2021.560631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75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tificial neural network">
            <a:extLst>
              <a:ext uri="{FF2B5EF4-FFF2-40B4-BE49-F238E27FC236}">
                <a16:creationId xmlns:a16="http://schemas.microsoft.com/office/drawing/2014/main" id="{32D30217-6671-171B-0C50-02F591E8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36" y="239152"/>
            <a:ext cx="7647328" cy="54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EC3ADBF-FE0E-C666-EA8A-8A1FC2C7C850}"/>
              </a:ext>
            </a:extLst>
          </p:cNvPr>
          <p:cNvSpPr txBox="1"/>
          <p:nvPr/>
        </p:nvSpPr>
        <p:spPr>
          <a:xfrm>
            <a:off x="3808827" y="597698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https://mriquestions.com/what-is-a-neural-network.html</a:t>
            </a:r>
          </a:p>
        </p:txBody>
      </p:sp>
    </p:spTree>
    <p:extLst>
      <p:ext uri="{BB962C8B-B14F-4D97-AF65-F5344CB8AC3E}">
        <p14:creationId xmlns:p14="http://schemas.microsoft.com/office/powerpoint/2010/main" val="368649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FF67-4D8E-691F-7BD5-F421E0B2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E8FBBBD2-B299-8765-C8B1-89053C6879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93C525B-1744-23D8-6586-A3818E0FCED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zh-TW" altLang="en-US" sz="3600" dirty="0"/>
              <a:t>了解生成式</a:t>
            </a:r>
            <a:r>
              <a:rPr lang="en-US" altLang="zh-TW" sz="3600" dirty="0"/>
              <a:t>AI</a:t>
            </a:r>
            <a:r>
              <a:rPr lang="zh-TW" altLang="en-US" sz="3600" dirty="0"/>
              <a:t>的基本原理，才能有正確風險意識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ABAEA20-5574-3519-791D-4217DB2626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所有新的技術都有其發展的軌跡，也都有相當的風險，重點在於社會對於新技術所帶來風險的容受力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lang="zh-TW" altLang="en-US" sz="2400" dirty="0"/>
              <a:t>汽車上市銷售所造成的整體社會及個別個人的風險，若以現在的法規標準，大概至少需要遲延許多年才有辦法上市銷售，這可能讓許多早期的汽車公司都資金不足而倒閉，這對社會是好還是壞，很值得思考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lang="zh-TW" altLang="en-US" sz="2400" dirty="0"/>
              <a:t>生成式</a:t>
            </a:r>
            <a:r>
              <a:rPr lang="en-US" altLang="zh-TW" sz="2400" dirty="0"/>
              <a:t>AI</a:t>
            </a:r>
            <a:r>
              <a:rPr lang="zh-TW" altLang="en-US" sz="2400" dirty="0"/>
              <a:t>確實有其相較於其他人工智慧技術不同之處，也確實有較大的風險的可能性，但數位服務相對於實體產品，我們又更難自外於其他國家</a:t>
            </a:r>
            <a:endParaRPr lang="en-US" altLang="zh-TW" sz="2400" dirty="0"/>
          </a:p>
          <a:p>
            <a:pPr marL="342900" indent="-342900">
              <a:buFont typeface="Wingdings" pitchFamily="2" charset="2"/>
              <a:buChar char="n"/>
            </a:pPr>
            <a:r>
              <a:rPr lang="zh-TW" altLang="en-US" sz="2400" dirty="0"/>
              <a:t>風險意識來自於對於技術最基礎的了解，否則，就只剩下恐懼或排斥</a:t>
            </a:r>
            <a:endParaRPr lang="en-US" altLang="zh-TW" sz="2400" dirty="0"/>
          </a:p>
          <a:p>
            <a:pPr marL="800100" lvl="1" indent="-342900">
              <a:buFont typeface="Wingdings" pitchFamily="2" charset="2"/>
              <a:buChar char="n"/>
            </a:pPr>
            <a:r>
              <a:rPr lang="zh-TW" altLang="en-US" sz="2400" dirty="0"/>
              <a:t>我們並不需要掌握技術的最前沿，因為我們並不是要去研發</a:t>
            </a:r>
            <a:r>
              <a:rPr lang="en-US" altLang="zh-TW" sz="2400" dirty="0"/>
              <a:t>AI</a:t>
            </a:r>
            <a:r>
              <a:rPr lang="zh-TW" altLang="en-US" sz="2400" dirty="0"/>
              <a:t>服務，但通常風險的基礎都是來自於技術面的特性所衍生出來，若不理解技術的基礎，就不容易以正確的心態對待，就很難談風險控管</a:t>
            </a:r>
          </a:p>
          <a:p>
            <a:pPr marL="800100" lvl="1" indent="-342900">
              <a:buFont typeface="Wingdings" pitchFamily="2" charset="2"/>
              <a:buChar char="n"/>
            </a:pP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03772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63DCEB-B5C1-B373-5D07-E602CD7B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25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50835</TotalTime>
  <Words>2911</Words>
  <Application>Microsoft Office PowerPoint</Application>
  <PresentationFormat>寬螢幕</PresentationFormat>
  <Paragraphs>124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Heiti TC Light</vt:lpstr>
      <vt:lpstr>MuseoSans</vt:lpstr>
      <vt:lpstr>Noto Sans CJK TC Black</vt:lpstr>
      <vt:lpstr>Noto Sans CJK TC Medium</vt:lpstr>
      <vt:lpstr>微軟正黑體</vt:lpstr>
      <vt:lpstr>Arial</vt:lpstr>
      <vt:lpstr>Calibri</vt:lpstr>
      <vt:lpstr>Wingdings</vt:lpstr>
      <vt:lpstr>Office 佈景主題</vt:lpstr>
      <vt:lpstr>PowerPoint 簡報</vt:lpstr>
      <vt:lpstr>著作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 柏淵</dc:creator>
  <cp:lastModifiedBy>Wenchi Lai</cp:lastModifiedBy>
  <cp:revision>164</cp:revision>
  <dcterms:created xsi:type="dcterms:W3CDTF">2022-01-13T04:56:06Z</dcterms:created>
  <dcterms:modified xsi:type="dcterms:W3CDTF">2025-04-30T06:14:19Z</dcterms:modified>
</cp:coreProperties>
</file>